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6" r:id="rId5"/>
    <p:sldId id="262" r:id="rId6"/>
    <p:sldId id="264" r:id="rId7"/>
    <p:sldId id="260" r:id="rId8"/>
    <p:sldId id="265" r:id="rId9"/>
    <p:sldId id="259" r:id="rId10"/>
    <p:sldId id="261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uben Jimenez Mejias" initials="RJM" lastIdx="1" clrIdx="0">
    <p:extLst>
      <p:ext uri="{19B8F6BF-5375-455C-9EA6-DF929625EA0E}">
        <p15:presenceInfo xmlns:p15="http://schemas.microsoft.com/office/powerpoint/2012/main" userId="Ruben Jimenez Mejia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47" autoAdjust="0"/>
    <p:restoredTop sz="94660"/>
  </p:normalViewPr>
  <p:slideViewPr>
    <p:cSldViewPr snapToGrid="0">
      <p:cViewPr varScale="1">
        <p:scale>
          <a:sx n="62" d="100"/>
          <a:sy n="62" d="100"/>
        </p:scale>
        <p:origin x="90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12DF1B-7C0A-4DEA-8E92-052BF3DB92AB}" type="datetimeFigureOut">
              <a:rPr lang="en-GB" smtClean="0"/>
              <a:t>05/10/2020</a:t>
            </a:fld>
            <a:endParaRPr lang="en-GB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FCEECB-EA40-406E-8AC4-8CA642924D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4116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35ADA9-0B28-46D8-84DC-419BDE9170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D4886F7-3259-4D46-A47D-6F4536BA51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3A1C653-B3D6-4B04-9D12-5F126B5F8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FDFA2-0B70-481F-93B8-ABABA316725C}" type="datetime1">
              <a:rPr lang="en-GB" smtClean="0"/>
              <a:t>05/10/2020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9BB55F-4B40-44F5-B704-59386CEA7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6D3A9D-4127-4BF3-9877-2C08F4084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BF020-E6F8-45C5-8C13-DF034A6AD9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7053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C8ABAA-878D-4E59-85F7-3C2169EA0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0419102-7D1E-47E3-89AE-F1CF85AD62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76FC41-6C60-4299-B709-E98A49707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5B59C-6E32-4492-882F-95A9885D42D4}" type="datetime1">
              <a:rPr lang="en-GB" smtClean="0"/>
              <a:t>05/10/2020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A83183-7015-4C6B-9AD1-FDC4E5B42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352666-52E4-4169-8FF1-3DC1F41CA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BF020-E6F8-45C5-8C13-DF034A6AD9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5139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89CB85A-F08B-4409-A849-BEC968A304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08A08BF-4A35-49C4-BAE8-9F2E391B07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FF54139-1C42-469D-863F-AFEEA6A88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75211-9E77-42DC-9C17-C69F5529C259}" type="datetime1">
              <a:rPr lang="en-GB" smtClean="0"/>
              <a:t>05/10/2020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80C1F7-78F1-4B8F-9B13-1ACA9BD5E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FC6CA3-5DCB-4E94-9BE4-5115FA66B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BF020-E6F8-45C5-8C13-DF034A6AD9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972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9D9F52-7B3B-4CB3-833B-3345C3201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A39FBB8-5567-4F54-AC10-5B518F9B84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B597EA8-6029-4127-8C69-42DAAE90B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2CCB-F1D6-4150-962C-9259268F2D1A}" type="datetime1">
              <a:rPr lang="en-GB" smtClean="0"/>
              <a:t>05/10/2020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67D70FA-94EC-4DE4-8C50-1BD22D8AB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C62CED-07C8-47F6-88D7-379CCFFD8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BF020-E6F8-45C5-8C13-DF034A6AD9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4993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0124C0-0EF9-4522-A47D-1E725E9D3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0E1913B-6DE6-4576-B583-92335F20A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46FF4E-D6A5-4DF4-94BA-A60941CEA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F7256-F08F-4588-BE9E-8F5086766EAF}" type="datetime1">
              <a:rPr lang="en-GB" smtClean="0"/>
              <a:t>05/10/2020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D48224E-6382-416C-97E2-462C57FC0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F130F8A-4CF9-479D-AEE6-A3735B9C9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BF020-E6F8-45C5-8C13-DF034A6AD9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2451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61E54C-938B-4EF5-A1E6-211887313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C23D516-43B7-4C00-BA01-DA467FC7AA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BB46814-764F-4F47-9678-DF6DC04360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93D2B46-C40A-4208-B49E-7788E033D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27E66-312E-4F11-B108-49B5F66DCBDC}" type="datetime1">
              <a:rPr lang="en-GB" smtClean="0"/>
              <a:t>05/10/2020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51C5902-670E-4B51-B5E3-0254A38EB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CAB5145-702F-480D-8D72-770114990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BF020-E6F8-45C5-8C13-DF034A6AD9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583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DF439F-0D83-4D9A-ADB2-7C0796B57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A304AD5-55A1-4AE3-9224-9DE39182FE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9312505-A693-47D4-92CB-04EAAC0433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12039DD-7AF3-4877-9A5C-A0E9A385D1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6939979-4DF2-44F2-9E6B-F3D26379E5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EDB9D20-CF69-43DC-B8F4-B7DF829B1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9E9A-96B6-4637-98BD-D0F376C58FB8}" type="datetime1">
              <a:rPr lang="en-GB" smtClean="0"/>
              <a:t>05/10/2020</a:t>
            </a:fld>
            <a:endParaRPr lang="en-GB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D9D64AA-C23B-4341-9EEF-764769DCF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74E8AE9-E805-4CBD-B654-26E73044C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BF020-E6F8-45C5-8C13-DF034A6AD9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0629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2013D2-4186-47CA-B37D-9C84B7156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CA6D977-C1AA-4C85-BA9F-DA60D75B0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AB033-0B68-419E-A0B9-0A332C8FDB9F}" type="datetime1">
              <a:rPr lang="en-GB" smtClean="0"/>
              <a:t>05/10/2020</a:t>
            </a:fld>
            <a:endParaRPr lang="en-GB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220A7A3-4B99-4584-A11C-8B490B370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DC975E4-CE89-46FF-ACE3-A09BEBE1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BF020-E6F8-45C5-8C13-DF034A6AD9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7869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874842E-ABCD-41F6-8C03-37DFE78F0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F43DC-0607-4EF8-BA51-2D7D52DE8789}" type="datetime1">
              <a:rPr lang="en-GB" smtClean="0"/>
              <a:t>05/10/2020</a:t>
            </a:fld>
            <a:endParaRPr lang="en-GB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3628B24-3F9A-4EAE-BCF7-0869A4014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178B277-B212-4C91-A0F6-2DAF1DCDA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BF020-E6F8-45C5-8C13-DF034A6AD9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5731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0CCEF8-AF83-4DBB-8395-4C01F3090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77B48D6-C121-4DE0-95A6-B783F9EBE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7F2F63F-DA70-4E5D-A19C-FBA56741DF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C5C7897-BE45-43B6-BF45-CB7D49A6C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2EF41-BEFF-4623-B6B4-8677BADBCB97}" type="datetime1">
              <a:rPr lang="en-GB" smtClean="0"/>
              <a:t>05/10/2020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7A8B4FD-3B27-4D00-B119-455FD7539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09CCFC6-53AD-4201-80A9-361C0ADBD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BF020-E6F8-45C5-8C13-DF034A6AD9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8699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3E6EBC-863D-4277-A1D5-92B431671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BA4FE77-6AA5-4226-8E6F-5021C479CC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E23E610-8AB6-498A-BE4C-552EE8E918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B387576-52D2-4EC8-9E1F-E899E3119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390AA-6FCB-430C-8956-D1A051598204}" type="datetime1">
              <a:rPr lang="en-GB" smtClean="0"/>
              <a:t>05/10/2020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FEA0CBC-1AD0-4F10-9559-ABD04A364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6BD6B3B-878B-498F-94D8-47ED1EEAF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BF020-E6F8-45C5-8C13-DF034A6AD9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150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2FD2777-9B7F-4FA3-9B69-32A60B053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A68CF5-2783-42C5-9B13-900439313E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2851AE5-3137-409F-9E07-5105FE3EC8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494E8-7B2B-42E3-A057-18A5D004FDAE}" type="datetime1">
              <a:rPr lang="en-GB" smtClean="0"/>
              <a:t>05/10/2020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E4FEFA-670B-4434-891D-0D4DC66497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D1CA3A-4A47-46E9-A41B-B3F6B900D1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BF020-E6F8-45C5-8C13-DF034A6AD9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495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ouser.com/catalog/specsheets/Honeywell_TM_Series_DSL.pdf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43EBAEDA-E7C4-4737-8526-D1475480B527}"/>
              </a:ext>
            </a:extLst>
          </p:cNvPr>
          <p:cNvSpPr txBox="1"/>
          <p:nvPr/>
        </p:nvSpPr>
        <p:spPr>
          <a:xfrm>
            <a:off x="8957569" y="401087"/>
            <a:ext cx="3074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Project cost estimation: 360€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B99D279-EFF7-423B-AEAA-AA9CCB221C4B}"/>
              </a:ext>
            </a:extLst>
          </p:cNvPr>
          <p:cNvSpPr txBox="1"/>
          <p:nvPr/>
        </p:nvSpPr>
        <p:spPr>
          <a:xfrm>
            <a:off x="159797" y="139477"/>
            <a:ext cx="3507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/>
              <a:t>PA – Project Approval</a:t>
            </a:r>
            <a:endParaRPr lang="en-GB" sz="1400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F6395A48-2C6C-4E73-AD4B-FD0909FEDB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18884" y="5500590"/>
            <a:ext cx="1554228" cy="1130441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5799F190-8DFD-4D35-BCDA-834404EC25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5402" y="1543987"/>
            <a:ext cx="3410668" cy="223426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8D332E2D-5CAF-4BD5-8C42-3D8462C286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38996" y="1566239"/>
            <a:ext cx="3314005" cy="221200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0DA3B27A-0E2E-467C-AD61-8930F96176C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3" r="25291"/>
          <a:stretch/>
        </p:blipFill>
        <p:spPr>
          <a:xfrm>
            <a:off x="8205927" y="1562263"/>
            <a:ext cx="3319913" cy="223425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" name="CuadroTexto 3">
            <a:extLst>
              <a:ext uri="{FF2B5EF4-FFF2-40B4-BE49-F238E27FC236}">
                <a16:creationId xmlns:a16="http://schemas.microsoft.com/office/drawing/2014/main" id="{405EE8E1-54BC-4751-8498-07F67C11E40A}"/>
              </a:ext>
            </a:extLst>
          </p:cNvPr>
          <p:cNvSpPr txBox="1"/>
          <p:nvPr/>
        </p:nvSpPr>
        <p:spPr>
          <a:xfrm>
            <a:off x="773837" y="4331039"/>
            <a:ext cx="10644326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3600" dirty="0">
                <a:ea typeface="+mn-lt"/>
                <a:cs typeface="+mn-lt"/>
              </a:rPr>
              <a:t>Sensorization, odometry, and position</a:t>
            </a:r>
            <a:endParaRPr lang="en-GB" sz="3600" dirty="0">
              <a:cs typeface="Calibri"/>
            </a:endParaRPr>
          </a:p>
        </p:txBody>
      </p:sp>
      <p:sp>
        <p:nvSpPr>
          <p:cNvPr id="11" name="CuadroTexto 5">
            <a:extLst>
              <a:ext uri="{FF2B5EF4-FFF2-40B4-BE49-F238E27FC236}">
                <a16:creationId xmlns:a16="http://schemas.microsoft.com/office/drawing/2014/main" id="{019880DA-8E96-4BA4-BB0D-CCF0935CF32C}"/>
              </a:ext>
            </a:extLst>
          </p:cNvPr>
          <p:cNvSpPr txBox="1"/>
          <p:nvPr/>
        </p:nvSpPr>
        <p:spPr>
          <a:xfrm>
            <a:off x="8205927" y="6024945"/>
            <a:ext cx="3826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David Jiménez Urbano: Division chief</a:t>
            </a:r>
          </a:p>
        </p:txBody>
      </p:sp>
      <p:sp>
        <p:nvSpPr>
          <p:cNvPr id="12" name="CuadroTexto 6">
            <a:extLst>
              <a:ext uri="{FF2B5EF4-FFF2-40B4-BE49-F238E27FC236}">
                <a16:creationId xmlns:a16="http://schemas.microsoft.com/office/drawing/2014/main" id="{3FBD2A13-FA47-4136-BC84-ABD77BA762AB}"/>
              </a:ext>
            </a:extLst>
          </p:cNvPr>
          <p:cNvSpPr txBox="1"/>
          <p:nvPr/>
        </p:nvSpPr>
        <p:spPr>
          <a:xfrm>
            <a:off x="7267075" y="6331641"/>
            <a:ext cx="4765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Jose Sebastián, Rubén Jiménez: Project manager</a:t>
            </a:r>
          </a:p>
        </p:txBody>
      </p:sp>
      <p:sp>
        <p:nvSpPr>
          <p:cNvPr id="14" name="CuadroTexto 7">
            <a:extLst>
              <a:ext uri="{FF2B5EF4-FFF2-40B4-BE49-F238E27FC236}">
                <a16:creationId xmlns:a16="http://schemas.microsoft.com/office/drawing/2014/main" id="{9234AFE3-EE37-4840-BDE7-A2063109AD7C}"/>
              </a:ext>
            </a:extLst>
          </p:cNvPr>
          <p:cNvSpPr txBox="1"/>
          <p:nvPr/>
        </p:nvSpPr>
        <p:spPr>
          <a:xfrm>
            <a:off x="9411810" y="94391"/>
            <a:ext cx="2620392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en-GB" dirty="0"/>
              <a:t>11/09/2020</a:t>
            </a:r>
          </a:p>
        </p:txBody>
      </p:sp>
    </p:spTree>
    <p:extLst>
      <p:ext uri="{BB962C8B-B14F-4D97-AF65-F5344CB8AC3E}">
        <p14:creationId xmlns:p14="http://schemas.microsoft.com/office/powerpoint/2010/main" val="3377979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D6E5320C-1CCA-428B-BB67-D7F369324B15}"/>
              </a:ext>
            </a:extLst>
          </p:cNvPr>
          <p:cNvSpPr txBox="1"/>
          <p:nvPr/>
        </p:nvSpPr>
        <p:spPr>
          <a:xfrm>
            <a:off x="727968" y="327989"/>
            <a:ext cx="2831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Budget</a:t>
            </a:r>
            <a:endParaRPr lang="en-GB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5890C723-3A92-4096-B76F-39913CC84D53}"/>
              </a:ext>
            </a:extLst>
          </p:cNvPr>
          <p:cNvCxnSpPr/>
          <p:nvPr/>
        </p:nvCxnSpPr>
        <p:spPr>
          <a:xfrm>
            <a:off x="257452" y="0"/>
            <a:ext cx="0" cy="685800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A9E75746-FDFB-4840-8B4A-2A0045D11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BF020-E6F8-45C5-8C13-DF034A6AD970}" type="slidenum">
              <a:rPr lang="en-GB" smtClean="0"/>
              <a:t>10</a:t>
            </a:fld>
            <a:endParaRPr lang="en-GB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8597AF49-9D2B-45C0-9264-0863CBA394EC}"/>
              </a:ext>
            </a:extLst>
          </p:cNvPr>
          <p:cNvCxnSpPr/>
          <p:nvPr/>
        </p:nvCxnSpPr>
        <p:spPr>
          <a:xfrm>
            <a:off x="338830" y="0"/>
            <a:ext cx="0" cy="685800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13">
            <a:extLst>
              <a:ext uri="{FF2B5EF4-FFF2-40B4-BE49-F238E27FC236}">
                <a16:creationId xmlns:a16="http://schemas.microsoft.com/office/drawing/2014/main" id="{0215BD02-1035-4109-8CC1-CBC917C751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0492039"/>
              </p:ext>
            </p:extLst>
          </p:nvPr>
        </p:nvGraphicFramePr>
        <p:xfrm>
          <a:off x="1061870" y="1145406"/>
          <a:ext cx="10791300" cy="297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7825">
                  <a:extLst>
                    <a:ext uri="{9D8B030D-6E8A-4147-A177-3AD203B41FA5}">
                      <a16:colId xmlns:a16="http://schemas.microsoft.com/office/drawing/2014/main" val="3391750910"/>
                    </a:ext>
                  </a:extLst>
                </a:gridCol>
                <a:gridCol w="2697825">
                  <a:extLst>
                    <a:ext uri="{9D8B030D-6E8A-4147-A177-3AD203B41FA5}">
                      <a16:colId xmlns:a16="http://schemas.microsoft.com/office/drawing/2014/main" val="1947993800"/>
                    </a:ext>
                  </a:extLst>
                </a:gridCol>
                <a:gridCol w="2697825">
                  <a:extLst>
                    <a:ext uri="{9D8B030D-6E8A-4147-A177-3AD203B41FA5}">
                      <a16:colId xmlns:a16="http://schemas.microsoft.com/office/drawing/2014/main" val="3660181387"/>
                    </a:ext>
                  </a:extLst>
                </a:gridCol>
                <a:gridCol w="2697825">
                  <a:extLst>
                    <a:ext uri="{9D8B030D-6E8A-4147-A177-3AD203B41FA5}">
                      <a16:colId xmlns:a16="http://schemas.microsoft.com/office/drawing/2014/main" val="4277473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noProof="0"/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Unitary Price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/>
                        <a:t>Quantity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/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66472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/>
                        <a:t>Wheel Speed Sensor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27€ (</a:t>
                      </a:r>
                      <a:r>
                        <a:rPr lang="en-GB" noProof="0" dirty="0">
                          <a:hlinkClick r:id="rId2"/>
                        </a:rPr>
                        <a:t>mouser</a:t>
                      </a:r>
                      <a:r>
                        <a:rPr lang="en-GB" noProof="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8 (4 + spare parts)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216€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1404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/>
                        <a:t>Phonic wheels (laser cut)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5635507"/>
                  </a:ext>
                </a:extLst>
              </a:tr>
              <a:tr h="376720">
                <a:tc>
                  <a:txBody>
                    <a:bodyPr/>
                    <a:lstStyle/>
                    <a:p>
                      <a:r>
                        <a:rPr lang="es-ES" noProof="0" dirty="0"/>
                        <a:t>GPS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noProof="0" dirty="0"/>
                        <a:t>1</a:t>
                      </a:r>
                      <a:r>
                        <a:rPr lang="en-GB" noProof="0" dirty="0"/>
                        <a:t>0€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noProof="0" dirty="0"/>
                        <a:t>2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20€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71408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noProof="0" dirty="0"/>
                        <a:t>IMU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17€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noProof="0" dirty="0"/>
                        <a:t>2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noProof="0" dirty="0"/>
                        <a:t>3</a:t>
                      </a:r>
                      <a:r>
                        <a:rPr lang="en-GB" noProof="0" dirty="0"/>
                        <a:t>4€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03454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/>
                        <a:t>PCB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noProof="0" dirty="0"/>
                        <a:t>5€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noProof="0" dirty="0"/>
                        <a:t>2</a:t>
                      </a:r>
                      <a:r>
                        <a:rPr lang="en-GB" noProof="0" dirty="0"/>
                        <a:t>0€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44621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noProof="0" dirty="0"/>
                        <a:t>Components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noProof="0" dirty="0"/>
                        <a:t>70€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noProof="0" dirty="0"/>
                        <a:t>1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noProof="0" dirty="0"/>
                        <a:t>70€</a:t>
                      </a:r>
                      <a:endParaRPr lang="en-GB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6312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noProof="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noProof="0" dirty="0"/>
                        <a:t>360</a:t>
                      </a:r>
                      <a:r>
                        <a:rPr lang="en-GB" noProof="0" dirty="0"/>
                        <a:t>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8422862"/>
                  </a:ext>
                </a:extLst>
              </a:tr>
            </a:tbl>
          </a:graphicData>
        </a:graphic>
      </p:graphicFrame>
      <p:sp>
        <p:nvSpPr>
          <p:cNvPr id="4" name="CuadroTexto 4">
            <a:extLst>
              <a:ext uri="{FF2B5EF4-FFF2-40B4-BE49-F238E27FC236}">
                <a16:creationId xmlns:a16="http://schemas.microsoft.com/office/drawing/2014/main" id="{03CEDA07-6E5E-4881-B02F-DC64B5F6CAB5}"/>
              </a:ext>
            </a:extLst>
          </p:cNvPr>
          <p:cNvSpPr txBox="1"/>
          <p:nvPr/>
        </p:nvSpPr>
        <p:spPr>
          <a:xfrm>
            <a:off x="7812353" y="158712"/>
            <a:ext cx="4379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ea typeface="+mn-lt"/>
                <a:cs typeface="+mn-lt"/>
              </a:rPr>
              <a:t>Sensorization, odometry, and position</a:t>
            </a:r>
            <a:endParaRPr lang="en-GB" sz="2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3601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D6E5320C-1CCA-428B-BB67-D7F369324B15}"/>
              </a:ext>
            </a:extLst>
          </p:cNvPr>
          <p:cNvSpPr txBox="1"/>
          <p:nvPr/>
        </p:nvSpPr>
        <p:spPr>
          <a:xfrm>
            <a:off x="727968" y="327989"/>
            <a:ext cx="3373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>
                <a:latin typeface="Arial" panose="020B0604020202020204" pitchFamily="34" charset="0"/>
                <a:cs typeface="Arial" panose="020B0604020202020204" pitchFamily="34" charset="0"/>
              </a:rPr>
              <a:t>Affected documents</a:t>
            </a:r>
            <a:endParaRPr lang="en-GB" b="1" u="sng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A9E75746-FDFB-4840-8B4A-2A0045D11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BF020-E6F8-45C5-8C13-DF034A6AD970}" type="slidenum">
              <a:rPr lang="en-GB" smtClean="0"/>
              <a:t>11</a:t>
            </a:fld>
            <a:endParaRPr lang="en-GB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3F2CE700-80CF-4386-AAD4-A846602A773A}"/>
              </a:ext>
            </a:extLst>
          </p:cNvPr>
          <p:cNvCxnSpPr/>
          <p:nvPr/>
        </p:nvCxnSpPr>
        <p:spPr>
          <a:xfrm>
            <a:off x="257452" y="0"/>
            <a:ext cx="0" cy="685800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5FC8267A-4D27-4C16-AB3A-22DE0F8FADAC}"/>
              </a:ext>
            </a:extLst>
          </p:cNvPr>
          <p:cNvCxnSpPr>
            <a:cxnSpLocks/>
          </p:cNvCxnSpPr>
          <p:nvPr/>
        </p:nvCxnSpPr>
        <p:spPr>
          <a:xfrm>
            <a:off x="338830" y="0"/>
            <a:ext cx="0" cy="685800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3B52500E-0E0E-4EAC-83B2-C160017B5B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6627294"/>
              </p:ext>
            </p:extLst>
          </p:nvPr>
        </p:nvGraphicFramePr>
        <p:xfrm>
          <a:off x="2206033" y="983466"/>
          <a:ext cx="7673492" cy="5711082"/>
        </p:xfrm>
        <a:graphic>
          <a:graphicData uri="http://schemas.openxmlformats.org/drawingml/2006/table">
            <a:tbl>
              <a:tblPr firstRow="1" bandRow="1"/>
              <a:tblGrid>
                <a:gridCol w="1787315">
                  <a:extLst>
                    <a:ext uri="{9D8B030D-6E8A-4147-A177-3AD203B41FA5}">
                      <a16:colId xmlns:a16="http://schemas.microsoft.com/office/drawing/2014/main" val="3170319220"/>
                    </a:ext>
                  </a:extLst>
                </a:gridCol>
                <a:gridCol w="3856097">
                  <a:extLst>
                    <a:ext uri="{9D8B030D-6E8A-4147-A177-3AD203B41FA5}">
                      <a16:colId xmlns:a16="http://schemas.microsoft.com/office/drawing/2014/main" val="97559843"/>
                    </a:ext>
                  </a:extLst>
                </a:gridCol>
                <a:gridCol w="1032984">
                  <a:extLst>
                    <a:ext uri="{9D8B030D-6E8A-4147-A177-3AD203B41FA5}">
                      <a16:colId xmlns:a16="http://schemas.microsoft.com/office/drawing/2014/main" val="3443697130"/>
                    </a:ext>
                  </a:extLst>
                </a:gridCol>
                <a:gridCol w="997096">
                  <a:extLst>
                    <a:ext uri="{9D8B030D-6E8A-4147-A177-3AD203B41FA5}">
                      <a16:colId xmlns:a16="http://schemas.microsoft.com/office/drawing/2014/main" val="509900554"/>
                    </a:ext>
                  </a:extLst>
                </a:gridCol>
              </a:tblGrid>
              <a:tr h="4121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Document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1328" marR="101328" marT="50664" marB="50664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Name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1328" marR="101328" marT="50664" marB="50664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¿Affected?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9425" marR="119425" marT="59712" marB="59712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726473"/>
                  </a:ext>
                </a:extLst>
              </a:tr>
              <a:tr h="41213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SE3D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1328" marR="101328" marT="50664" marB="50664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b="1" i="1" kern="120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Structural equivalency 3D Model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1328" marR="101328" marT="50664" marB="50664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1328" marR="101328" marT="50664" marB="50664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9651428"/>
                  </a:ext>
                </a:extLst>
              </a:tr>
              <a:tr h="41213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IAD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1328" marR="101328" marT="50664" marB="50664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i="1" kern="120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Impact Attenuator Data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1328" marR="101328" marT="50664" marB="50664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1328" marR="101328" marT="50664" marB="50664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610693"/>
                  </a:ext>
                </a:extLst>
              </a:tr>
              <a:tr h="41213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SES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1328" marR="101328" marT="50664" marB="50664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i="1" kern="120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Structural Equivalency Spreadsheet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1328" marR="101328" marT="50664" marB="50664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1328" marR="101328" marT="50664" marB="50664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5191736"/>
                  </a:ext>
                </a:extLst>
              </a:tr>
              <a:tr h="73737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SESA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1328" marR="101328" marT="50664" marB="50664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i="1" kern="120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Structural Equivalency Spreadsheet Approval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1328" marR="101328" marT="50664" marB="50664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1328" marR="101328" marT="50664" marB="50664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5335126"/>
                  </a:ext>
                </a:extLst>
              </a:tr>
              <a:tr h="41213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FTO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1328" marR="101328" marT="50664" marB="50664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i="1" kern="120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Fuel Type Order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1328" marR="101328" marT="50664" marB="50664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s-ES" sz="12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1328" marR="101328" marT="50664" marB="50664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7506798"/>
                  </a:ext>
                </a:extLst>
              </a:tr>
              <a:tr h="41213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CRD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1328" marR="101328" marT="50664" marB="50664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i="1" kern="120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Cost Report Documents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1328" marR="101328" marT="50664" marB="50664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1328" marR="101328" marT="50664" marB="50664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0701386"/>
                  </a:ext>
                </a:extLst>
              </a:tr>
              <a:tr h="41213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BOM + CBOM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1328" marR="101328" marT="50664" marB="50664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i="1" kern="120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Bill of Materials 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1328" marR="101328" marT="50664" marB="50664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1328" marR="101328" marT="50664" marB="50664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0004939"/>
                  </a:ext>
                </a:extLst>
              </a:tr>
              <a:tr h="41213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CEF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1328" marR="101328" marT="50664" marB="50664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i="1" kern="1200" dirty="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Cost Explanation File (Part of CRD)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1328" marR="101328" marT="50664" marB="50664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1328" marR="101328" marT="50664" marB="50664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3195954"/>
                  </a:ext>
                </a:extLst>
              </a:tr>
              <a:tr h="41213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SM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1328" marR="101328" marT="50664" marB="50664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i="1" kern="120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Supporting Material (Part of CRD)</a:t>
                      </a:r>
                      <a:endParaRPr lang="es-E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1328" marR="101328" marT="50664" marB="50664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1328" marR="101328" marT="50664" marB="50664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4216134"/>
                  </a:ext>
                </a:extLst>
              </a:tr>
              <a:tr h="41213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EDR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1328" marR="101328" marT="50664" marB="50664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i="1" kern="120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Engineering Design Report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1328" marR="101328" marT="50664" marB="50664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1328" marR="101328" marT="50664" marB="50664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1597250"/>
                  </a:ext>
                </a:extLst>
              </a:tr>
              <a:tr h="41213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DSS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1328" marR="101328" marT="50664" marB="50664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i="1" kern="120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Design Spec Sheet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1328" marR="101328" marT="50664" marB="50664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1328" marR="101328" marT="50664" marB="50664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0429118"/>
                  </a:ext>
                </a:extLst>
              </a:tr>
              <a:tr h="41213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BPES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1328" marR="101328" marT="50664" marB="50664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i="1" kern="1200">
                          <a:solidFill>
                            <a:srgbClr val="595959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Business Plan Executive Summary</a:t>
                      </a:r>
                      <a:endParaRPr lang="es-ES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01328" marR="101328" marT="50664" marB="50664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s-ES" sz="120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01328" marR="101328" marT="50664" marB="50664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6513929"/>
                  </a:ext>
                </a:extLst>
              </a:tr>
            </a:tbl>
          </a:graphicData>
        </a:graphic>
      </p:graphicFrame>
      <p:pic>
        <p:nvPicPr>
          <p:cNvPr id="11" name="Gráfico 8" descr="Cerrar">
            <a:extLst>
              <a:ext uri="{FF2B5EF4-FFF2-40B4-BE49-F238E27FC236}">
                <a16:creationId xmlns:a16="http://schemas.microsoft.com/office/drawing/2014/main" id="{B1275F02-1794-431F-9BFA-7CB2E33ACD5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47259" y="3372503"/>
            <a:ext cx="468576" cy="468576"/>
          </a:xfrm>
          <a:prstGeom prst="rect">
            <a:avLst/>
          </a:prstGeom>
        </p:spPr>
      </p:pic>
      <p:pic>
        <p:nvPicPr>
          <p:cNvPr id="17" name="Gráfico 8" descr="Cerrar">
            <a:extLst>
              <a:ext uri="{FF2B5EF4-FFF2-40B4-BE49-F238E27FC236}">
                <a16:creationId xmlns:a16="http://schemas.microsoft.com/office/drawing/2014/main" id="{3771BD7D-1A28-47A5-8777-FA23016648E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44619" y="2762582"/>
            <a:ext cx="468576" cy="468576"/>
          </a:xfrm>
          <a:prstGeom prst="rect">
            <a:avLst/>
          </a:prstGeom>
        </p:spPr>
      </p:pic>
      <p:pic>
        <p:nvPicPr>
          <p:cNvPr id="18" name="Gráfico 8" descr="Cerrar">
            <a:extLst>
              <a:ext uri="{FF2B5EF4-FFF2-40B4-BE49-F238E27FC236}">
                <a16:creationId xmlns:a16="http://schemas.microsoft.com/office/drawing/2014/main" id="{2495D070-4BE6-482A-94F4-1FAEDDB232A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44619" y="2221228"/>
            <a:ext cx="468576" cy="468576"/>
          </a:xfrm>
          <a:prstGeom prst="rect">
            <a:avLst/>
          </a:prstGeom>
        </p:spPr>
      </p:pic>
      <p:pic>
        <p:nvPicPr>
          <p:cNvPr id="19" name="Gráfico 8" descr="Cerrar">
            <a:extLst>
              <a:ext uri="{FF2B5EF4-FFF2-40B4-BE49-F238E27FC236}">
                <a16:creationId xmlns:a16="http://schemas.microsoft.com/office/drawing/2014/main" id="{C4BF7E9C-FF9C-4004-A1A7-22D0781D215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47409" y="1800899"/>
            <a:ext cx="468576" cy="468576"/>
          </a:xfrm>
          <a:prstGeom prst="rect">
            <a:avLst/>
          </a:prstGeom>
        </p:spPr>
      </p:pic>
      <p:pic>
        <p:nvPicPr>
          <p:cNvPr id="20" name="Gráfico 8" descr="Cerrar">
            <a:extLst>
              <a:ext uri="{FF2B5EF4-FFF2-40B4-BE49-F238E27FC236}">
                <a16:creationId xmlns:a16="http://schemas.microsoft.com/office/drawing/2014/main" id="{95B5756B-54A3-43D7-AA22-DBB8BB7561D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47409" y="1368059"/>
            <a:ext cx="468576" cy="468576"/>
          </a:xfrm>
          <a:prstGeom prst="rect">
            <a:avLst/>
          </a:prstGeom>
        </p:spPr>
      </p:pic>
      <p:pic>
        <p:nvPicPr>
          <p:cNvPr id="29" name="Gráfico 9" descr="Marca de verificación">
            <a:extLst>
              <a:ext uri="{FF2B5EF4-FFF2-40B4-BE49-F238E27FC236}">
                <a16:creationId xmlns:a16="http://schemas.microsoft.com/office/drawing/2014/main" id="{DAE3B511-A336-4A5A-AFFF-7CF3EE8A86A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42024" y="3773053"/>
            <a:ext cx="468576" cy="468576"/>
          </a:xfrm>
          <a:prstGeom prst="rect">
            <a:avLst/>
          </a:prstGeom>
        </p:spPr>
      </p:pic>
      <p:pic>
        <p:nvPicPr>
          <p:cNvPr id="30" name="Gráfico 9" descr="Marca de verificación">
            <a:extLst>
              <a:ext uri="{FF2B5EF4-FFF2-40B4-BE49-F238E27FC236}">
                <a16:creationId xmlns:a16="http://schemas.microsoft.com/office/drawing/2014/main" id="{52A239FC-155C-4A9D-B0F0-F3A870ABB16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42024" y="4166355"/>
            <a:ext cx="468576" cy="468576"/>
          </a:xfrm>
          <a:prstGeom prst="rect">
            <a:avLst/>
          </a:prstGeom>
        </p:spPr>
      </p:pic>
      <p:pic>
        <p:nvPicPr>
          <p:cNvPr id="31" name="Gráfico 9" descr="Marca de verificación">
            <a:extLst>
              <a:ext uri="{FF2B5EF4-FFF2-40B4-BE49-F238E27FC236}">
                <a16:creationId xmlns:a16="http://schemas.microsoft.com/office/drawing/2014/main" id="{117A10E7-7D9E-4919-880B-6D5FEB7AD2B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42024" y="4589717"/>
            <a:ext cx="468576" cy="468576"/>
          </a:xfrm>
          <a:prstGeom prst="rect">
            <a:avLst/>
          </a:prstGeom>
        </p:spPr>
      </p:pic>
      <p:pic>
        <p:nvPicPr>
          <p:cNvPr id="32" name="Gráfico 9" descr="Marca de verificación">
            <a:extLst>
              <a:ext uri="{FF2B5EF4-FFF2-40B4-BE49-F238E27FC236}">
                <a16:creationId xmlns:a16="http://schemas.microsoft.com/office/drawing/2014/main" id="{C0539BFA-1958-488F-A730-88EAF151715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42024" y="5028233"/>
            <a:ext cx="468576" cy="468576"/>
          </a:xfrm>
          <a:prstGeom prst="rect">
            <a:avLst/>
          </a:prstGeom>
        </p:spPr>
      </p:pic>
      <p:pic>
        <p:nvPicPr>
          <p:cNvPr id="33" name="Gráfico 9" descr="Marca de verificación">
            <a:extLst>
              <a:ext uri="{FF2B5EF4-FFF2-40B4-BE49-F238E27FC236}">
                <a16:creationId xmlns:a16="http://schemas.microsoft.com/office/drawing/2014/main" id="{670E16B8-72FA-4862-BE3C-89632188876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42024" y="5406381"/>
            <a:ext cx="468576" cy="468576"/>
          </a:xfrm>
          <a:prstGeom prst="rect">
            <a:avLst/>
          </a:prstGeom>
        </p:spPr>
      </p:pic>
      <p:pic>
        <p:nvPicPr>
          <p:cNvPr id="34" name="Gráfico 9" descr="Marca de verificación">
            <a:extLst>
              <a:ext uri="{FF2B5EF4-FFF2-40B4-BE49-F238E27FC236}">
                <a16:creationId xmlns:a16="http://schemas.microsoft.com/office/drawing/2014/main" id="{9B06839D-947C-48AD-9A5E-A80E1A98CCE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42024" y="5839221"/>
            <a:ext cx="468576" cy="468576"/>
          </a:xfrm>
          <a:prstGeom prst="rect">
            <a:avLst/>
          </a:prstGeom>
        </p:spPr>
      </p:pic>
      <p:sp>
        <p:nvSpPr>
          <p:cNvPr id="3" name="CuadroTexto 4">
            <a:extLst>
              <a:ext uri="{FF2B5EF4-FFF2-40B4-BE49-F238E27FC236}">
                <a16:creationId xmlns:a16="http://schemas.microsoft.com/office/drawing/2014/main" id="{660C5B4F-14A9-4354-939D-5B2A7B500926}"/>
              </a:ext>
            </a:extLst>
          </p:cNvPr>
          <p:cNvSpPr txBox="1"/>
          <p:nvPr/>
        </p:nvSpPr>
        <p:spPr>
          <a:xfrm>
            <a:off x="7812353" y="158712"/>
            <a:ext cx="4379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ea typeface="+mn-lt"/>
                <a:cs typeface="+mn-lt"/>
              </a:rPr>
              <a:t>Sensorization, odometry, and position</a:t>
            </a:r>
            <a:endParaRPr lang="en-GB" sz="2000" dirty="0">
              <a:cs typeface="Calibri"/>
            </a:endParaRPr>
          </a:p>
        </p:txBody>
      </p:sp>
      <p:pic>
        <p:nvPicPr>
          <p:cNvPr id="4" name="Gráfico 8" descr="Cerrar">
            <a:extLst>
              <a:ext uri="{FF2B5EF4-FFF2-40B4-BE49-F238E27FC236}">
                <a16:creationId xmlns:a16="http://schemas.microsoft.com/office/drawing/2014/main" id="{6D4A69C6-08C4-4424-8F39-9001D05FB4C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44619" y="6262361"/>
            <a:ext cx="468576" cy="46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988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D6E5320C-1CCA-428B-BB67-D7F369324B15}"/>
              </a:ext>
            </a:extLst>
          </p:cNvPr>
          <p:cNvSpPr txBox="1"/>
          <p:nvPr/>
        </p:nvSpPr>
        <p:spPr>
          <a:xfrm>
            <a:off x="727969" y="327989"/>
            <a:ext cx="1225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>
                <a:latin typeface="Arial" panose="020B0604020202020204" pitchFamily="34" charset="0"/>
                <a:cs typeface="Arial" panose="020B0604020202020204" pitchFamily="34" charset="0"/>
              </a:rPr>
              <a:t>Index</a:t>
            </a:r>
            <a:endParaRPr lang="en-GB" b="1" u="sng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15815BC-4320-4A9A-9D2A-365CC3DDD96E}"/>
              </a:ext>
            </a:extLst>
          </p:cNvPr>
          <p:cNvSpPr txBox="1"/>
          <p:nvPr/>
        </p:nvSpPr>
        <p:spPr>
          <a:xfrm>
            <a:off x="727969" y="1185463"/>
            <a:ext cx="6702640" cy="2814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000" dirty="0"/>
              <a:t>Concept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000" dirty="0"/>
              <a:t>Targets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000" dirty="0"/>
              <a:t>Validation Plan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000" dirty="0"/>
              <a:t>Deadlines: Design Release and Shipped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000" dirty="0"/>
              <a:t>Budget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000" dirty="0"/>
              <a:t>Affected documents</a:t>
            </a:r>
          </a:p>
        </p:txBody>
      </p:sp>
      <p:sp>
        <p:nvSpPr>
          <p:cNvPr id="10" name="Marcador de número de diapositiva 9">
            <a:extLst>
              <a:ext uri="{FF2B5EF4-FFF2-40B4-BE49-F238E27FC236}">
                <a16:creationId xmlns:a16="http://schemas.microsoft.com/office/drawing/2014/main" id="{8EF09472-3008-4B05-9D2B-8DEBCD88E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BF020-E6F8-45C5-8C13-DF034A6AD970}" type="slidenum">
              <a:rPr lang="en-GB" smtClean="0"/>
              <a:t>2</a:t>
            </a:fld>
            <a:endParaRPr lang="en-GB"/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1F95ED2F-1310-402E-97BA-832A375220AF}"/>
              </a:ext>
            </a:extLst>
          </p:cNvPr>
          <p:cNvCxnSpPr/>
          <p:nvPr/>
        </p:nvCxnSpPr>
        <p:spPr>
          <a:xfrm>
            <a:off x="257452" y="0"/>
            <a:ext cx="0" cy="685800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C53CDB05-DA6C-4C77-8725-093070A7FCBD}"/>
              </a:ext>
            </a:extLst>
          </p:cNvPr>
          <p:cNvCxnSpPr/>
          <p:nvPr/>
        </p:nvCxnSpPr>
        <p:spPr>
          <a:xfrm>
            <a:off x="338830" y="0"/>
            <a:ext cx="0" cy="685800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4">
            <a:extLst>
              <a:ext uri="{FF2B5EF4-FFF2-40B4-BE49-F238E27FC236}">
                <a16:creationId xmlns:a16="http://schemas.microsoft.com/office/drawing/2014/main" id="{731B45C1-6592-4652-ABC9-18758A1FDC11}"/>
              </a:ext>
            </a:extLst>
          </p:cNvPr>
          <p:cNvSpPr txBox="1"/>
          <p:nvPr/>
        </p:nvSpPr>
        <p:spPr>
          <a:xfrm>
            <a:off x="7812353" y="158712"/>
            <a:ext cx="4379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ea typeface="+mn-lt"/>
                <a:cs typeface="+mn-lt"/>
              </a:rPr>
              <a:t>Sensorization, odometry, and position</a:t>
            </a:r>
            <a:endParaRPr lang="en-GB" sz="2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52233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D6E5320C-1CCA-428B-BB67-D7F369324B15}"/>
              </a:ext>
            </a:extLst>
          </p:cNvPr>
          <p:cNvSpPr txBox="1"/>
          <p:nvPr/>
        </p:nvSpPr>
        <p:spPr>
          <a:xfrm>
            <a:off x="727968" y="327989"/>
            <a:ext cx="1509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>
                <a:latin typeface="Arial" panose="020B0604020202020204" pitchFamily="34" charset="0"/>
                <a:cs typeface="Arial" panose="020B0604020202020204" pitchFamily="34" charset="0"/>
              </a:rPr>
              <a:t>Concept</a:t>
            </a:r>
            <a:endParaRPr lang="en-GB" b="1" u="sng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1CCF4318-5300-46AB-A982-7A038DD8B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BF020-E6F8-45C5-8C13-DF034A6AD970}" type="slidenum">
              <a:rPr lang="en-GB" smtClean="0"/>
              <a:t>3</a:t>
            </a:fld>
            <a:endParaRPr lang="en-GB"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FD3DEFCA-AF37-4DA0-93D1-FA76AF917961}"/>
              </a:ext>
            </a:extLst>
          </p:cNvPr>
          <p:cNvCxnSpPr/>
          <p:nvPr/>
        </p:nvCxnSpPr>
        <p:spPr>
          <a:xfrm>
            <a:off x="257452" y="0"/>
            <a:ext cx="0" cy="685800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ECEF2D8F-0EEC-412B-A313-0CA24D9DF5C4}"/>
              </a:ext>
            </a:extLst>
          </p:cNvPr>
          <p:cNvCxnSpPr/>
          <p:nvPr/>
        </p:nvCxnSpPr>
        <p:spPr>
          <a:xfrm>
            <a:off x="338830" y="0"/>
            <a:ext cx="0" cy="685800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uadroTexto 4">
            <a:extLst>
              <a:ext uri="{FF2B5EF4-FFF2-40B4-BE49-F238E27FC236}">
                <a16:creationId xmlns:a16="http://schemas.microsoft.com/office/drawing/2014/main" id="{81DD59F3-1495-4642-AA42-5E7A9A7AF196}"/>
              </a:ext>
            </a:extLst>
          </p:cNvPr>
          <p:cNvSpPr txBox="1"/>
          <p:nvPr/>
        </p:nvSpPr>
        <p:spPr>
          <a:xfrm>
            <a:off x="7812353" y="158712"/>
            <a:ext cx="4379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ea typeface="+mn-lt"/>
                <a:cs typeface="+mn-lt"/>
              </a:rPr>
              <a:t>Sensorization, odometry, and position</a:t>
            </a:r>
            <a:endParaRPr lang="en-GB" sz="2000" dirty="0">
              <a:cs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72258F-D811-41FC-9795-46A4D60402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968" y="1897355"/>
            <a:ext cx="7998212" cy="4632656"/>
          </a:xfrm>
          <a:prstGeom prst="rect">
            <a:avLst/>
          </a:prstGeom>
        </p:spPr>
      </p:pic>
      <p:sp>
        <p:nvSpPr>
          <p:cNvPr id="9" name="CuadroTexto 2">
            <a:extLst>
              <a:ext uri="{FF2B5EF4-FFF2-40B4-BE49-F238E27FC236}">
                <a16:creationId xmlns:a16="http://schemas.microsoft.com/office/drawing/2014/main" id="{57A3CDEB-BDAB-454A-B9ED-8996DA3F568A}"/>
              </a:ext>
            </a:extLst>
          </p:cNvPr>
          <p:cNvSpPr txBox="1"/>
          <p:nvPr/>
        </p:nvSpPr>
        <p:spPr>
          <a:xfrm>
            <a:off x="727968" y="966394"/>
            <a:ext cx="9362605" cy="88036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lnSpc>
                <a:spcPct val="150000"/>
              </a:lnSpc>
              <a:buFont typeface="Wingdings"/>
              <a:buChar char="§"/>
            </a:pPr>
            <a:r>
              <a:rPr lang="en-GB" dirty="0">
                <a:cs typeface="Calibri"/>
              </a:rPr>
              <a:t>Read the speed of all wheels, GPS, IMU data, and any future sensor.</a:t>
            </a:r>
          </a:p>
          <a:p>
            <a:pPr marL="285750" indent="-285750">
              <a:lnSpc>
                <a:spcPct val="150000"/>
              </a:lnSpc>
              <a:buFont typeface="Wingdings"/>
              <a:buChar char="§"/>
            </a:pPr>
            <a:r>
              <a:rPr lang="en-GB" dirty="0">
                <a:cs typeface="Calibri"/>
              </a:rPr>
              <a:t>There are going to be </a:t>
            </a:r>
            <a:r>
              <a:rPr lang="en-GB" b="1" dirty="0">
                <a:cs typeface="Calibri"/>
              </a:rPr>
              <a:t>4 sensor boards, one per wheel</a:t>
            </a:r>
            <a:r>
              <a:rPr lang="en-GB" dirty="0">
                <a:cs typeface="Calibri"/>
              </a:rPr>
              <a:t>, mainly for odometry.</a:t>
            </a:r>
          </a:p>
        </p:txBody>
      </p:sp>
    </p:spTree>
    <p:extLst>
      <p:ext uri="{BB962C8B-B14F-4D97-AF65-F5344CB8AC3E}">
        <p14:creationId xmlns:p14="http://schemas.microsoft.com/office/powerpoint/2010/main" val="2714636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D6E5320C-1CCA-428B-BB67-D7F369324B15}"/>
              </a:ext>
            </a:extLst>
          </p:cNvPr>
          <p:cNvSpPr txBox="1"/>
          <p:nvPr/>
        </p:nvSpPr>
        <p:spPr>
          <a:xfrm>
            <a:off x="727968" y="327989"/>
            <a:ext cx="1509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>
                <a:latin typeface="Arial" panose="020B0604020202020204" pitchFamily="34" charset="0"/>
                <a:cs typeface="Arial" panose="020B0604020202020204" pitchFamily="34" charset="0"/>
              </a:rPr>
              <a:t>Concept</a:t>
            </a:r>
            <a:endParaRPr lang="en-GB" b="1" u="sng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1CCF4318-5300-46AB-A982-7A038DD8B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BF020-E6F8-45C5-8C13-DF034A6AD970}" type="slidenum">
              <a:rPr lang="en-GB" smtClean="0"/>
              <a:t>4</a:t>
            </a:fld>
            <a:endParaRPr lang="en-GB"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FD3DEFCA-AF37-4DA0-93D1-FA76AF917961}"/>
              </a:ext>
            </a:extLst>
          </p:cNvPr>
          <p:cNvCxnSpPr/>
          <p:nvPr/>
        </p:nvCxnSpPr>
        <p:spPr>
          <a:xfrm>
            <a:off x="257452" y="0"/>
            <a:ext cx="0" cy="685800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ECEF2D8F-0EEC-412B-A313-0CA24D9DF5C4}"/>
              </a:ext>
            </a:extLst>
          </p:cNvPr>
          <p:cNvCxnSpPr/>
          <p:nvPr/>
        </p:nvCxnSpPr>
        <p:spPr>
          <a:xfrm>
            <a:off x="338830" y="0"/>
            <a:ext cx="0" cy="685800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uadroTexto 4">
            <a:extLst>
              <a:ext uri="{FF2B5EF4-FFF2-40B4-BE49-F238E27FC236}">
                <a16:creationId xmlns:a16="http://schemas.microsoft.com/office/drawing/2014/main" id="{81DD59F3-1495-4642-AA42-5E7A9A7AF196}"/>
              </a:ext>
            </a:extLst>
          </p:cNvPr>
          <p:cNvSpPr txBox="1"/>
          <p:nvPr/>
        </p:nvSpPr>
        <p:spPr>
          <a:xfrm>
            <a:off x="7812353" y="158712"/>
            <a:ext cx="4379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ea typeface="+mn-lt"/>
                <a:cs typeface="+mn-lt"/>
              </a:rPr>
              <a:t>Sensorization, odometry, and position</a:t>
            </a:r>
            <a:endParaRPr lang="en-GB" sz="2000" dirty="0">
              <a:cs typeface="Calibri"/>
            </a:endParaRPr>
          </a:p>
        </p:txBody>
      </p:sp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14DDF28F-FB74-4E14-9BBE-96475B05AC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7698861"/>
              </p:ext>
            </p:extLst>
          </p:nvPr>
        </p:nvGraphicFramePr>
        <p:xfrm>
          <a:off x="1056015" y="2159646"/>
          <a:ext cx="1054858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4290">
                  <a:extLst>
                    <a:ext uri="{9D8B030D-6E8A-4147-A177-3AD203B41FA5}">
                      <a16:colId xmlns:a16="http://schemas.microsoft.com/office/drawing/2014/main" val="1495442616"/>
                    </a:ext>
                  </a:extLst>
                </a:gridCol>
                <a:gridCol w="5274290">
                  <a:extLst>
                    <a:ext uri="{9D8B030D-6E8A-4147-A177-3AD203B41FA5}">
                      <a16:colId xmlns:a16="http://schemas.microsoft.com/office/drawing/2014/main" val="41539841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Hall effect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Reluctor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5901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Noisy square wave signal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Sinusoidal wave signal. Not noisy once converted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056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Not sensitive to air gap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Sensitive to air gap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46893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Sensitive to temperature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Not sensitive to temperature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85788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Active sensor – 3 cables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Passive sensor – 2 cables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60851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Common in normal cars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More reliable under vibrations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1728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More expensive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Cheaper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586279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B2AC7F56-3363-46C9-9037-D84A5CD14750}"/>
              </a:ext>
            </a:extLst>
          </p:cNvPr>
          <p:cNvSpPr txBox="1"/>
          <p:nvPr/>
        </p:nvSpPr>
        <p:spPr>
          <a:xfrm>
            <a:off x="1056015" y="1012985"/>
            <a:ext cx="105485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cs typeface="Calibri"/>
              </a:rPr>
              <a:t>We have chosen </a:t>
            </a:r>
            <a:r>
              <a:rPr lang="en-GB" b="1" dirty="0">
                <a:cs typeface="Calibri"/>
              </a:rPr>
              <a:t>reluctors</a:t>
            </a:r>
            <a:r>
              <a:rPr lang="en-GB" dirty="0">
                <a:cs typeface="Calibri"/>
              </a:rPr>
              <a:t> (passive wheel speed sensors) instead of hall effect sensors, because of their lower price, the lower distortion of a sinusoid signal from a reluctor instead of a square wave from the hall-effect sensor, and the fact the it doesn’t need a power supply to work.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832806-3BCC-413A-96EC-EDFAD77DED03}"/>
              </a:ext>
            </a:extLst>
          </p:cNvPr>
          <p:cNvSpPr txBox="1"/>
          <p:nvPr/>
        </p:nvSpPr>
        <p:spPr>
          <a:xfrm>
            <a:off x="1056015" y="4978857"/>
            <a:ext cx="105485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cs typeface="Calibri"/>
              </a:rPr>
              <a:t>Also, we will need phonic wheels made from some magnetic steel (Or maybe just magnets). Ideally some </a:t>
            </a:r>
            <a:r>
              <a:rPr lang="en-GB">
                <a:cs typeface="Calibri"/>
              </a:rPr>
              <a:t>Ferritic or Martensitic </a:t>
            </a:r>
            <a:r>
              <a:rPr lang="en-GB" dirty="0">
                <a:cs typeface="Calibri"/>
              </a:rPr>
              <a:t>stainless steel like 440.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4500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D6E5320C-1CCA-428B-BB67-D7F369324B15}"/>
              </a:ext>
            </a:extLst>
          </p:cNvPr>
          <p:cNvSpPr txBox="1"/>
          <p:nvPr/>
        </p:nvSpPr>
        <p:spPr>
          <a:xfrm>
            <a:off x="727968" y="327989"/>
            <a:ext cx="2831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Concept</a:t>
            </a:r>
            <a:endParaRPr lang="en-GB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A9E75746-FDFB-4840-8B4A-2A0045D11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BF020-E6F8-45C5-8C13-DF034A6AD970}" type="slidenum">
              <a:rPr lang="en-GB" smtClean="0"/>
              <a:t>5</a:t>
            </a:fld>
            <a:endParaRPr lang="en-GB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633399D7-4DC1-4CE5-A4C8-BD2E31EAAA2A}"/>
              </a:ext>
            </a:extLst>
          </p:cNvPr>
          <p:cNvCxnSpPr/>
          <p:nvPr/>
        </p:nvCxnSpPr>
        <p:spPr>
          <a:xfrm>
            <a:off x="257452" y="0"/>
            <a:ext cx="0" cy="685800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A5B71FC2-5E0F-4B1B-BD90-197A772A1A1D}"/>
              </a:ext>
            </a:extLst>
          </p:cNvPr>
          <p:cNvCxnSpPr/>
          <p:nvPr/>
        </p:nvCxnSpPr>
        <p:spPr>
          <a:xfrm>
            <a:off x="338830" y="0"/>
            <a:ext cx="0" cy="685800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4">
            <a:extLst>
              <a:ext uri="{FF2B5EF4-FFF2-40B4-BE49-F238E27FC236}">
                <a16:creationId xmlns:a16="http://schemas.microsoft.com/office/drawing/2014/main" id="{3F2315D0-B92A-4D5C-8F0F-23B408BD7574}"/>
              </a:ext>
            </a:extLst>
          </p:cNvPr>
          <p:cNvSpPr txBox="1"/>
          <p:nvPr/>
        </p:nvSpPr>
        <p:spPr>
          <a:xfrm>
            <a:off x="7812353" y="158712"/>
            <a:ext cx="4379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ea typeface="+mn-lt"/>
                <a:cs typeface="+mn-lt"/>
              </a:rPr>
              <a:t>Sensorization, odometry, and position</a:t>
            </a:r>
            <a:endParaRPr lang="en-GB" sz="2000" dirty="0"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259733-D3E9-4AE6-8201-00D67BF5D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403" y="2053439"/>
            <a:ext cx="7728736" cy="4476571"/>
          </a:xfrm>
          <a:prstGeom prst="rect">
            <a:avLst/>
          </a:prstGeom>
        </p:spPr>
      </p:pic>
      <p:sp>
        <p:nvSpPr>
          <p:cNvPr id="13" name="CuadroTexto 2">
            <a:extLst>
              <a:ext uri="{FF2B5EF4-FFF2-40B4-BE49-F238E27FC236}">
                <a16:creationId xmlns:a16="http://schemas.microsoft.com/office/drawing/2014/main" id="{A9341AC2-3CFF-4810-BBF4-3F6D71454E70}"/>
              </a:ext>
            </a:extLst>
          </p:cNvPr>
          <p:cNvSpPr txBox="1"/>
          <p:nvPr/>
        </p:nvSpPr>
        <p:spPr>
          <a:xfrm>
            <a:off x="919164" y="961644"/>
            <a:ext cx="10854051" cy="88036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lnSpc>
                <a:spcPct val="150000"/>
              </a:lnSpc>
              <a:buFont typeface="Wingdings"/>
              <a:buChar char="§"/>
            </a:pPr>
            <a:r>
              <a:rPr lang="en-GB" dirty="0">
                <a:cs typeface="Calibri"/>
              </a:rPr>
              <a:t>The </a:t>
            </a:r>
            <a:r>
              <a:rPr lang="en-GB" b="1" dirty="0">
                <a:cs typeface="Calibri"/>
              </a:rPr>
              <a:t>GPS and IMU sensors will be placed on the main PMC </a:t>
            </a:r>
            <a:r>
              <a:rPr lang="en-GB" dirty="0">
                <a:cs typeface="Calibri"/>
              </a:rPr>
              <a:t>(PCI Mezzanine Card).</a:t>
            </a:r>
          </a:p>
          <a:p>
            <a:pPr marL="285750" indent="-285750">
              <a:lnSpc>
                <a:spcPct val="150000"/>
              </a:lnSpc>
              <a:buFont typeface="Wingdings"/>
              <a:buChar char="§"/>
            </a:pPr>
            <a:r>
              <a:rPr lang="en-GB" dirty="0">
                <a:cs typeface="Calibri"/>
              </a:rPr>
              <a:t>The sensor boards will communicate through a CAN bus.</a:t>
            </a:r>
          </a:p>
        </p:txBody>
      </p:sp>
    </p:spTree>
    <p:extLst>
      <p:ext uri="{BB962C8B-B14F-4D97-AF65-F5344CB8AC3E}">
        <p14:creationId xmlns:p14="http://schemas.microsoft.com/office/powerpoint/2010/main" val="3753642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D6E5320C-1CCA-428B-BB67-D7F369324B15}"/>
              </a:ext>
            </a:extLst>
          </p:cNvPr>
          <p:cNvSpPr txBox="1"/>
          <p:nvPr/>
        </p:nvSpPr>
        <p:spPr>
          <a:xfrm>
            <a:off x="727968" y="327989"/>
            <a:ext cx="2831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>
                <a:latin typeface="Arial" panose="020B0604020202020204" pitchFamily="34" charset="0"/>
                <a:cs typeface="Arial" panose="020B0604020202020204" pitchFamily="34" charset="0"/>
              </a:rPr>
              <a:t>Targets</a:t>
            </a:r>
            <a:endParaRPr lang="en-GB" b="1" u="sng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A9E75746-FDFB-4840-8B4A-2A0045D11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BF020-E6F8-45C5-8C13-DF034A6AD970}" type="slidenum">
              <a:rPr lang="en-GB" smtClean="0"/>
              <a:t>6</a:t>
            </a:fld>
            <a:endParaRPr lang="en-GB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633399D7-4DC1-4CE5-A4C8-BD2E31EAAA2A}"/>
              </a:ext>
            </a:extLst>
          </p:cNvPr>
          <p:cNvCxnSpPr/>
          <p:nvPr/>
        </p:nvCxnSpPr>
        <p:spPr>
          <a:xfrm>
            <a:off x="257452" y="0"/>
            <a:ext cx="0" cy="685800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A5B71FC2-5E0F-4B1B-BD90-197A772A1A1D}"/>
              </a:ext>
            </a:extLst>
          </p:cNvPr>
          <p:cNvCxnSpPr/>
          <p:nvPr/>
        </p:nvCxnSpPr>
        <p:spPr>
          <a:xfrm>
            <a:off x="338830" y="0"/>
            <a:ext cx="0" cy="685800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4">
            <a:extLst>
              <a:ext uri="{FF2B5EF4-FFF2-40B4-BE49-F238E27FC236}">
                <a16:creationId xmlns:a16="http://schemas.microsoft.com/office/drawing/2014/main" id="{3F2315D0-B92A-4D5C-8F0F-23B408BD7574}"/>
              </a:ext>
            </a:extLst>
          </p:cNvPr>
          <p:cNvSpPr txBox="1"/>
          <p:nvPr/>
        </p:nvSpPr>
        <p:spPr>
          <a:xfrm>
            <a:off x="7812353" y="158712"/>
            <a:ext cx="4379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ea typeface="+mn-lt"/>
                <a:cs typeface="+mn-lt"/>
              </a:rPr>
              <a:t>Sensorization, odometry, and position</a:t>
            </a:r>
            <a:endParaRPr lang="en-GB" sz="2000" dirty="0"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F455CB-901C-4615-9A5C-769997C509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0060" y="1728100"/>
            <a:ext cx="3697296" cy="3550383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F26805F-07BC-408B-9A01-B213C576618B}"/>
              </a:ext>
            </a:extLst>
          </p:cNvPr>
          <p:cNvSpPr txBox="1"/>
          <p:nvPr/>
        </p:nvSpPr>
        <p:spPr>
          <a:xfrm>
            <a:off x="910116" y="1193365"/>
            <a:ext cx="7449944" cy="503535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150000"/>
              </a:lnSpc>
              <a:buFont typeface="Wingdings"/>
              <a:buChar char="§"/>
            </a:pPr>
            <a:r>
              <a:rPr lang="en-GB" b="1" dirty="0">
                <a:cs typeface="Calibri"/>
              </a:rPr>
              <a:t>Durability</a:t>
            </a:r>
            <a:r>
              <a:rPr lang="en-GB" dirty="0">
                <a:cs typeface="Calibri"/>
              </a:rPr>
              <a:t>. If a sensor breaks under normal use, the design will have to be updated to prevent it.</a:t>
            </a:r>
          </a:p>
          <a:p>
            <a:pPr marL="285750" indent="-285750">
              <a:lnSpc>
                <a:spcPct val="150000"/>
              </a:lnSpc>
              <a:buFont typeface="Wingdings"/>
              <a:buChar char="§"/>
            </a:pPr>
            <a:r>
              <a:rPr lang="en-GB" b="1" dirty="0">
                <a:ea typeface="+mn-lt"/>
                <a:cs typeface="+mn-lt"/>
              </a:rPr>
              <a:t>Ease of assembly </a:t>
            </a:r>
            <a:r>
              <a:rPr lang="en-GB" dirty="0">
                <a:ea typeface="+mn-lt"/>
                <a:cs typeface="+mn-lt"/>
              </a:rPr>
              <a:t>and adjustment.</a:t>
            </a:r>
            <a:endParaRPr lang="en-GB" dirty="0">
              <a:cs typeface="Calibri"/>
            </a:endParaRPr>
          </a:p>
          <a:p>
            <a:pPr marL="285750" indent="-285750">
              <a:lnSpc>
                <a:spcPct val="150000"/>
              </a:lnSpc>
              <a:buFont typeface="Wingdings"/>
              <a:buChar char="§"/>
            </a:pPr>
            <a:r>
              <a:rPr lang="en-GB" b="1" dirty="0"/>
              <a:t>Reliability</a:t>
            </a:r>
          </a:p>
          <a:p>
            <a:pPr marL="742950" lvl="1" indent="-285750">
              <a:lnSpc>
                <a:spcPct val="150000"/>
              </a:lnSpc>
              <a:buFont typeface="Wingdings"/>
              <a:buChar char="§"/>
            </a:pPr>
            <a:r>
              <a:rPr lang="en-GB" dirty="0"/>
              <a:t>For wheel speed sensors: </a:t>
            </a:r>
            <a:r>
              <a:rPr lang="en-GB" dirty="0">
                <a:cs typeface="Calibri"/>
              </a:rPr>
              <a:t>&gt;= 99% of correct detection and &lt;= 1% false positives </a:t>
            </a:r>
            <a:r>
              <a:rPr lang="en-GB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(Over the amount of teeth that passed the sensor) at all reasonable temperatures and speeds.</a:t>
            </a:r>
          </a:p>
          <a:p>
            <a:pPr marL="742950" lvl="1" indent="-285750">
              <a:lnSpc>
                <a:spcPct val="150000"/>
              </a:lnSpc>
              <a:buFont typeface="Wingdings"/>
              <a:buChar char="§"/>
            </a:pP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Clear data from GPS and IMU. Low noise levels.</a:t>
            </a:r>
            <a:endParaRPr lang="en-GB" sz="1800" dirty="0">
              <a:effectLst/>
            </a:endParaRPr>
          </a:p>
          <a:p>
            <a:pPr marL="285750" indent="-285750">
              <a:lnSpc>
                <a:spcPct val="150000"/>
              </a:lnSpc>
              <a:buFont typeface="Wingdings"/>
              <a:buChar char="§"/>
            </a:pPr>
            <a:r>
              <a:rPr lang="en-GB" dirty="0">
                <a:ea typeface="+mn-lt"/>
                <a:cs typeface="+mn-lt"/>
              </a:rPr>
              <a:t>Lower possible </a:t>
            </a:r>
            <a:r>
              <a:rPr lang="en-GB" b="1" dirty="0">
                <a:ea typeface="+mn-lt"/>
                <a:cs typeface="+mn-lt"/>
              </a:rPr>
              <a:t>cost</a:t>
            </a:r>
            <a:r>
              <a:rPr lang="en-GB" dirty="0">
                <a:ea typeface="+mn-lt"/>
                <a:cs typeface="+mn-lt"/>
              </a:rPr>
              <a:t> after meeting the previous targets. (About 150g per wheel + sensor according to the first designs)</a:t>
            </a:r>
          </a:p>
          <a:p>
            <a:pPr marL="285750" indent="-285750">
              <a:lnSpc>
                <a:spcPct val="150000"/>
              </a:lnSpc>
              <a:buFont typeface="Wingdings"/>
              <a:buChar char="§"/>
            </a:pPr>
            <a:r>
              <a:rPr lang="en-GB" dirty="0">
                <a:ea typeface="+mn-lt"/>
                <a:cs typeface="+mn-lt"/>
              </a:rPr>
              <a:t>Lower possible </a:t>
            </a:r>
            <a:r>
              <a:rPr lang="en-GB" b="1" dirty="0">
                <a:ea typeface="+mn-lt"/>
                <a:cs typeface="+mn-lt"/>
              </a:rPr>
              <a:t>weight</a:t>
            </a:r>
            <a:r>
              <a:rPr lang="en-GB" dirty="0">
                <a:ea typeface="+mn-lt"/>
                <a:cs typeface="+mn-lt"/>
              </a:rPr>
              <a:t> after meeting the previous targets</a:t>
            </a:r>
          </a:p>
          <a:p>
            <a:pPr marL="285750" indent="-285750">
              <a:lnSpc>
                <a:spcPct val="150000"/>
              </a:lnSpc>
              <a:buFont typeface="Wingdings"/>
              <a:buChar char="§"/>
            </a:pPr>
            <a:endParaRPr lang="en-GB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1479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D6E5320C-1CCA-428B-BB67-D7F369324B15}"/>
              </a:ext>
            </a:extLst>
          </p:cNvPr>
          <p:cNvSpPr txBox="1"/>
          <p:nvPr/>
        </p:nvSpPr>
        <p:spPr>
          <a:xfrm>
            <a:off x="727968" y="327989"/>
            <a:ext cx="2831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>
                <a:latin typeface="Arial" panose="020B0604020202020204" pitchFamily="34" charset="0"/>
                <a:cs typeface="Arial" panose="020B0604020202020204" pitchFamily="34" charset="0"/>
              </a:rPr>
              <a:t>Validation Plan</a:t>
            </a:r>
            <a:endParaRPr lang="en-GB" b="1" u="sng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A9E75746-FDFB-4840-8B4A-2A0045D11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BF020-E6F8-45C5-8C13-DF034A6AD970}" type="slidenum">
              <a:rPr lang="en-GB" smtClean="0"/>
              <a:t>7</a:t>
            </a:fld>
            <a:endParaRPr lang="en-GB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CA98DF50-70B3-4308-922A-E55D1B89D1D4}"/>
              </a:ext>
            </a:extLst>
          </p:cNvPr>
          <p:cNvCxnSpPr/>
          <p:nvPr/>
        </p:nvCxnSpPr>
        <p:spPr>
          <a:xfrm>
            <a:off x="257452" y="0"/>
            <a:ext cx="0" cy="685800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FB04444B-667B-418F-8843-79C0B345C2B9}"/>
              </a:ext>
            </a:extLst>
          </p:cNvPr>
          <p:cNvCxnSpPr/>
          <p:nvPr/>
        </p:nvCxnSpPr>
        <p:spPr>
          <a:xfrm>
            <a:off x="338830" y="0"/>
            <a:ext cx="0" cy="685800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4">
            <a:extLst>
              <a:ext uri="{FF2B5EF4-FFF2-40B4-BE49-F238E27FC236}">
                <a16:creationId xmlns:a16="http://schemas.microsoft.com/office/drawing/2014/main" id="{503A7909-C001-4C4F-A0F2-C9425154C62C}"/>
              </a:ext>
            </a:extLst>
          </p:cNvPr>
          <p:cNvSpPr txBox="1"/>
          <p:nvPr/>
        </p:nvSpPr>
        <p:spPr>
          <a:xfrm>
            <a:off x="7812353" y="158712"/>
            <a:ext cx="4379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ea typeface="+mn-lt"/>
                <a:cs typeface="+mn-lt"/>
              </a:rPr>
              <a:t>Sensorization, odometry, and position</a:t>
            </a:r>
            <a:endParaRPr lang="en-GB" sz="2000" dirty="0">
              <a:cs typeface="Calibri"/>
            </a:endParaRPr>
          </a:p>
        </p:txBody>
      </p:sp>
      <p:sp>
        <p:nvSpPr>
          <p:cNvPr id="15" name="Left Brace 14">
            <a:extLst>
              <a:ext uri="{FF2B5EF4-FFF2-40B4-BE49-F238E27FC236}">
                <a16:creationId xmlns:a16="http://schemas.microsoft.com/office/drawing/2014/main" id="{135A2518-41A5-465D-8A8A-82B88CBA7C25}"/>
              </a:ext>
            </a:extLst>
          </p:cNvPr>
          <p:cNvSpPr/>
          <p:nvPr/>
        </p:nvSpPr>
        <p:spPr>
          <a:xfrm>
            <a:off x="2177043" y="1511783"/>
            <a:ext cx="323766" cy="3609637"/>
          </a:xfrm>
          <a:prstGeom prst="leftBrace">
            <a:avLst>
              <a:gd name="adj1" fmla="val 63173"/>
              <a:gd name="adj2" fmla="val 51015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3EB9B12-B901-436A-A51A-1036186A1DD9}"/>
              </a:ext>
            </a:extLst>
          </p:cNvPr>
          <p:cNvSpPr txBox="1"/>
          <p:nvPr/>
        </p:nvSpPr>
        <p:spPr>
          <a:xfrm>
            <a:off x="1093596" y="3122130"/>
            <a:ext cx="1163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Lab test</a:t>
            </a:r>
          </a:p>
        </p:txBody>
      </p:sp>
      <p:sp>
        <p:nvSpPr>
          <p:cNvPr id="19" name="CuadroTexto 6">
            <a:extLst>
              <a:ext uri="{FF2B5EF4-FFF2-40B4-BE49-F238E27FC236}">
                <a16:creationId xmlns:a16="http://schemas.microsoft.com/office/drawing/2014/main" id="{A953EFF9-B6CC-43D9-A69B-C3E68055270E}"/>
              </a:ext>
            </a:extLst>
          </p:cNvPr>
          <p:cNvSpPr txBox="1"/>
          <p:nvPr/>
        </p:nvSpPr>
        <p:spPr>
          <a:xfrm>
            <a:off x="2560666" y="1629923"/>
            <a:ext cx="8682359" cy="337335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b="1" dirty="0">
                <a:ea typeface="+mn-lt"/>
                <a:cs typeface="+mn-lt"/>
              </a:rPr>
              <a:t>Wheel speed sensors</a:t>
            </a:r>
            <a:r>
              <a:rPr lang="en-GB" dirty="0">
                <a:ea typeface="+mn-lt"/>
                <a:cs typeface="+mn-lt"/>
              </a:rPr>
              <a:t>: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dirty="0">
                <a:cs typeface="Calibri"/>
              </a:rPr>
              <a:t>First </a:t>
            </a:r>
            <a:r>
              <a:rPr lang="en-GB" b="1" dirty="0">
                <a:cs typeface="Calibri"/>
              </a:rPr>
              <a:t>visually check</a:t>
            </a:r>
            <a:r>
              <a:rPr lang="en-GB" dirty="0">
                <a:cs typeface="Calibri"/>
              </a:rPr>
              <a:t> the sensor signal.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dirty="0">
                <a:cs typeface="Calibri"/>
              </a:rPr>
              <a:t>Check the </a:t>
            </a:r>
            <a:r>
              <a:rPr lang="en-GB" b="1" dirty="0">
                <a:cs typeface="Calibri"/>
              </a:rPr>
              <a:t>teeth frequency</a:t>
            </a:r>
            <a:r>
              <a:rPr lang="en-GB" dirty="0">
                <a:cs typeface="Calibri"/>
              </a:rPr>
              <a:t> after manually turning the wheel.</a:t>
            </a:r>
          </a:p>
          <a:p>
            <a:pPr marL="742950" lvl="1" indent="-285750">
              <a:lnSpc>
                <a:spcPct val="150000"/>
              </a:lnSpc>
              <a:buFont typeface="Wingdings"/>
              <a:buChar char="§"/>
            </a:pPr>
            <a:r>
              <a:rPr lang="en-GB" dirty="0">
                <a:ea typeface="+mn-lt"/>
                <a:cs typeface="+mn-lt"/>
              </a:rPr>
              <a:t>Turn the wheel at high speeds and then stop it </a:t>
            </a:r>
            <a:r>
              <a:rPr lang="en-GB" b="1" dirty="0">
                <a:ea typeface="+mn-lt"/>
                <a:cs typeface="+mn-lt"/>
              </a:rPr>
              <a:t>at the same position </a:t>
            </a:r>
            <a:r>
              <a:rPr lang="en-GB" dirty="0">
                <a:ea typeface="+mn-lt"/>
                <a:cs typeface="+mn-lt"/>
              </a:rPr>
              <a:t>it started with, while counting the tooth detections. The tooth </a:t>
            </a:r>
            <a:r>
              <a:rPr lang="en-GB" b="1" dirty="0">
                <a:ea typeface="+mn-lt"/>
                <a:cs typeface="+mn-lt"/>
              </a:rPr>
              <a:t>count should be a multiple </a:t>
            </a:r>
            <a:r>
              <a:rPr lang="en-GB" dirty="0">
                <a:ea typeface="+mn-lt"/>
                <a:cs typeface="+mn-lt"/>
              </a:rPr>
              <a:t>of the amount of teeth in the phonic wheel.</a:t>
            </a:r>
          </a:p>
          <a:p>
            <a:pPr marL="285750" indent="-285750">
              <a:lnSpc>
                <a:spcPct val="150000"/>
              </a:lnSpc>
              <a:buFont typeface="Wingdings"/>
              <a:buChar char="§"/>
            </a:pPr>
            <a:r>
              <a:rPr lang="en-GB" b="1" dirty="0">
                <a:ea typeface="+mn-lt"/>
                <a:cs typeface="+mn-lt"/>
              </a:rPr>
              <a:t>GPS</a:t>
            </a:r>
            <a:r>
              <a:rPr lang="en-GB" dirty="0">
                <a:ea typeface="+mn-lt"/>
                <a:cs typeface="+mn-lt"/>
              </a:rPr>
              <a:t>: Check detection speed, noise and consistency</a:t>
            </a:r>
          </a:p>
          <a:p>
            <a:pPr marL="285750" indent="-285750">
              <a:lnSpc>
                <a:spcPct val="150000"/>
              </a:lnSpc>
              <a:buFont typeface="Wingdings"/>
              <a:buChar char="§"/>
            </a:pPr>
            <a:r>
              <a:rPr lang="en-GB" b="1" dirty="0">
                <a:ea typeface="+mn-lt"/>
                <a:cs typeface="+mn-lt"/>
              </a:rPr>
              <a:t>IMU</a:t>
            </a:r>
            <a:r>
              <a:rPr lang="en-GB" dirty="0">
                <a:ea typeface="+mn-lt"/>
                <a:cs typeface="+mn-lt"/>
              </a:rPr>
              <a:t>: Should detect acceleration of 1g downwards</a:t>
            </a:r>
          </a:p>
        </p:txBody>
      </p:sp>
    </p:spTree>
    <p:extLst>
      <p:ext uri="{BB962C8B-B14F-4D97-AF65-F5344CB8AC3E}">
        <p14:creationId xmlns:p14="http://schemas.microsoft.com/office/powerpoint/2010/main" val="1893684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D6E5320C-1CCA-428B-BB67-D7F369324B15}"/>
              </a:ext>
            </a:extLst>
          </p:cNvPr>
          <p:cNvSpPr txBox="1"/>
          <p:nvPr/>
        </p:nvSpPr>
        <p:spPr>
          <a:xfrm>
            <a:off x="727968" y="327989"/>
            <a:ext cx="2831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>
                <a:latin typeface="Arial" panose="020B0604020202020204" pitchFamily="34" charset="0"/>
                <a:cs typeface="Arial" panose="020B0604020202020204" pitchFamily="34" charset="0"/>
              </a:rPr>
              <a:t>Validation Plan</a:t>
            </a:r>
            <a:endParaRPr lang="en-GB" b="1" u="sng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A9E75746-FDFB-4840-8B4A-2A0045D11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BF020-E6F8-45C5-8C13-DF034A6AD970}" type="slidenum">
              <a:rPr lang="en-GB" smtClean="0"/>
              <a:t>8</a:t>
            </a:fld>
            <a:endParaRPr lang="en-GB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CA98DF50-70B3-4308-922A-E55D1B89D1D4}"/>
              </a:ext>
            </a:extLst>
          </p:cNvPr>
          <p:cNvCxnSpPr/>
          <p:nvPr/>
        </p:nvCxnSpPr>
        <p:spPr>
          <a:xfrm>
            <a:off x="257452" y="0"/>
            <a:ext cx="0" cy="685800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FB04444B-667B-418F-8843-79C0B345C2B9}"/>
              </a:ext>
            </a:extLst>
          </p:cNvPr>
          <p:cNvCxnSpPr/>
          <p:nvPr/>
        </p:nvCxnSpPr>
        <p:spPr>
          <a:xfrm>
            <a:off x="338830" y="0"/>
            <a:ext cx="0" cy="685800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4">
            <a:extLst>
              <a:ext uri="{FF2B5EF4-FFF2-40B4-BE49-F238E27FC236}">
                <a16:creationId xmlns:a16="http://schemas.microsoft.com/office/drawing/2014/main" id="{503A7909-C001-4C4F-A0F2-C9425154C62C}"/>
              </a:ext>
            </a:extLst>
          </p:cNvPr>
          <p:cNvSpPr txBox="1"/>
          <p:nvPr/>
        </p:nvSpPr>
        <p:spPr>
          <a:xfrm>
            <a:off x="7812353" y="158712"/>
            <a:ext cx="4379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ea typeface="+mn-lt"/>
                <a:cs typeface="+mn-lt"/>
              </a:rPr>
              <a:t>Sensorization, odometry, and position</a:t>
            </a:r>
            <a:endParaRPr lang="en-GB" sz="2000" dirty="0">
              <a:cs typeface="Calibri"/>
            </a:endParaRPr>
          </a:p>
        </p:txBody>
      </p:sp>
      <p:sp>
        <p:nvSpPr>
          <p:cNvPr id="3" name="CuadroTexto 6">
            <a:extLst>
              <a:ext uri="{FF2B5EF4-FFF2-40B4-BE49-F238E27FC236}">
                <a16:creationId xmlns:a16="http://schemas.microsoft.com/office/drawing/2014/main" id="{4AFCCFE4-E941-4E8F-A60B-9E4BAC3FA5ED}"/>
              </a:ext>
            </a:extLst>
          </p:cNvPr>
          <p:cNvSpPr txBox="1"/>
          <p:nvPr/>
        </p:nvSpPr>
        <p:spPr>
          <a:xfrm>
            <a:off x="2566253" y="2008393"/>
            <a:ext cx="8897779" cy="25423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150000"/>
              </a:lnSpc>
              <a:buFont typeface="Wingdings"/>
              <a:buChar char="§"/>
            </a:pPr>
            <a:r>
              <a:rPr lang="en-GB" b="1" dirty="0">
                <a:cs typeface="Calibri"/>
              </a:rPr>
              <a:t>Wheel speed sensors</a:t>
            </a:r>
            <a:r>
              <a:rPr lang="en-GB" dirty="0">
                <a:cs typeface="Calibri"/>
              </a:rPr>
              <a:t>:</a:t>
            </a:r>
          </a:p>
          <a:p>
            <a:pPr marL="742950" lvl="1" indent="-285750">
              <a:lnSpc>
                <a:spcPct val="150000"/>
              </a:lnSpc>
              <a:buFont typeface="Wingdings"/>
              <a:buChar char="§"/>
            </a:pPr>
            <a:r>
              <a:rPr lang="en-GB" dirty="0">
                <a:cs typeface="Calibri"/>
              </a:rPr>
              <a:t>Check that the measured speed matches with </a:t>
            </a:r>
            <a:r>
              <a:rPr lang="en-GB" b="1" dirty="0">
                <a:cs typeface="Calibri"/>
              </a:rPr>
              <a:t>GPS and calculations</a:t>
            </a:r>
            <a:r>
              <a:rPr lang="en-GB" dirty="0">
                <a:cs typeface="Calibri"/>
              </a:rPr>
              <a:t> with tracks of known length.</a:t>
            </a:r>
          </a:p>
          <a:p>
            <a:pPr marL="742950" lvl="1" indent="-285750">
              <a:lnSpc>
                <a:spcPct val="150000"/>
              </a:lnSpc>
              <a:buFont typeface="Wingdings"/>
              <a:buChar char="§"/>
            </a:pPr>
            <a:r>
              <a:rPr lang="en-GB" dirty="0">
                <a:cs typeface="Calibri"/>
              </a:rPr>
              <a:t>Check the </a:t>
            </a:r>
            <a:r>
              <a:rPr lang="en-GB" b="1" dirty="0">
                <a:cs typeface="Calibri"/>
              </a:rPr>
              <a:t>temperature</a:t>
            </a:r>
            <a:r>
              <a:rPr lang="en-GB" dirty="0">
                <a:cs typeface="Calibri"/>
              </a:rPr>
              <a:t> </a:t>
            </a:r>
            <a:r>
              <a:rPr lang="en-GB" b="1" dirty="0">
                <a:cs typeface="Calibri"/>
              </a:rPr>
              <a:t>and general condition</a:t>
            </a:r>
            <a:r>
              <a:rPr lang="en-GB" dirty="0">
                <a:cs typeface="Calibri"/>
              </a:rPr>
              <a:t> of the sensor after </a:t>
            </a:r>
            <a:r>
              <a:rPr lang="en-GB" dirty="0">
                <a:ea typeface="+mn-lt"/>
                <a:cs typeface="+mn-lt"/>
              </a:rPr>
              <a:t>prolonged use.</a:t>
            </a:r>
          </a:p>
          <a:p>
            <a:pPr marL="285750" indent="-285750">
              <a:lnSpc>
                <a:spcPct val="150000"/>
              </a:lnSpc>
              <a:buFont typeface="Wingdings"/>
              <a:buChar char="§"/>
            </a:pPr>
            <a:r>
              <a:rPr lang="en-GB" b="1" dirty="0">
                <a:cs typeface="Calibri"/>
              </a:rPr>
              <a:t>GPS</a:t>
            </a:r>
            <a:r>
              <a:rPr lang="en-GB" dirty="0">
                <a:cs typeface="Calibri"/>
              </a:rPr>
              <a:t>: Compare gathered data with the track map</a:t>
            </a:r>
          </a:p>
          <a:p>
            <a:pPr marL="285750" indent="-285750">
              <a:lnSpc>
                <a:spcPct val="150000"/>
              </a:lnSpc>
              <a:buFont typeface="Wingdings"/>
              <a:buChar char="§"/>
            </a:pPr>
            <a:r>
              <a:rPr lang="en-GB" b="1" dirty="0">
                <a:cs typeface="Calibri"/>
              </a:rPr>
              <a:t>IMU</a:t>
            </a:r>
            <a:r>
              <a:rPr lang="en-GB" dirty="0">
                <a:cs typeface="Calibri"/>
              </a:rPr>
              <a:t>: Check reasonable values.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03661F-BEAA-4F43-8C5A-05FDF8A2DFA0}"/>
              </a:ext>
            </a:extLst>
          </p:cNvPr>
          <p:cNvSpPr txBox="1"/>
          <p:nvPr/>
        </p:nvSpPr>
        <p:spPr>
          <a:xfrm>
            <a:off x="1000989" y="3131938"/>
            <a:ext cx="1187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Road test</a:t>
            </a:r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0FC58800-68F6-48CE-8D62-E8D99FC3CC9A}"/>
              </a:ext>
            </a:extLst>
          </p:cNvPr>
          <p:cNvSpPr/>
          <p:nvPr/>
        </p:nvSpPr>
        <p:spPr>
          <a:xfrm>
            <a:off x="2188782" y="2008393"/>
            <a:ext cx="323766" cy="2616423"/>
          </a:xfrm>
          <a:prstGeom prst="leftBrace">
            <a:avLst>
              <a:gd name="adj1" fmla="val 63173"/>
              <a:gd name="adj2" fmla="val 51015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8550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D6E5320C-1CCA-428B-BB67-D7F369324B15}"/>
              </a:ext>
            </a:extLst>
          </p:cNvPr>
          <p:cNvSpPr txBox="1"/>
          <p:nvPr/>
        </p:nvSpPr>
        <p:spPr>
          <a:xfrm>
            <a:off x="727968" y="327989"/>
            <a:ext cx="7137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>
                <a:latin typeface="Arial" panose="020B0604020202020204" pitchFamily="34" charset="0"/>
                <a:cs typeface="Arial" panose="020B0604020202020204" pitchFamily="34" charset="0"/>
              </a:rPr>
              <a:t>Deadlines:</a:t>
            </a:r>
            <a:r>
              <a:rPr lang="en-GB" sz="2400" b="1">
                <a:latin typeface="Arial" panose="020B0604020202020204" pitchFamily="34" charset="0"/>
                <a:cs typeface="Arial" panose="020B0604020202020204" pitchFamily="34" charset="0"/>
              </a:rPr>
              <a:t> Design Release (DR) and Shipped </a:t>
            </a:r>
            <a:endParaRPr lang="en-GB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103FF655-418E-4FB3-B643-B2F10C3DF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BF020-E6F8-45C5-8C13-DF034A6AD970}" type="slidenum">
              <a:rPr lang="en-GB" smtClean="0"/>
              <a:t>9</a:t>
            </a:fld>
            <a:endParaRPr lang="en-GB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44A2A019-84D9-41B1-8AEE-E1D81F3B49C6}"/>
              </a:ext>
            </a:extLst>
          </p:cNvPr>
          <p:cNvCxnSpPr/>
          <p:nvPr/>
        </p:nvCxnSpPr>
        <p:spPr>
          <a:xfrm>
            <a:off x="257452" y="0"/>
            <a:ext cx="0" cy="685800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51106C23-0B24-47B4-9D2E-F6DCF9007737}"/>
              </a:ext>
            </a:extLst>
          </p:cNvPr>
          <p:cNvCxnSpPr/>
          <p:nvPr/>
        </p:nvCxnSpPr>
        <p:spPr>
          <a:xfrm>
            <a:off x="338830" y="0"/>
            <a:ext cx="0" cy="685800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4">
            <a:extLst>
              <a:ext uri="{FF2B5EF4-FFF2-40B4-BE49-F238E27FC236}">
                <a16:creationId xmlns:a16="http://schemas.microsoft.com/office/drawing/2014/main" id="{3DB1BA29-36BB-4D12-81C8-062106D99A51}"/>
              </a:ext>
            </a:extLst>
          </p:cNvPr>
          <p:cNvSpPr txBox="1"/>
          <p:nvPr/>
        </p:nvSpPr>
        <p:spPr>
          <a:xfrm>
            <a:off x="7812353" y="158712"/>
            <a:ext cx="4379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ea typeface="+mn-lt"/>
                <a:cs typeface="+mn-lt"/>
              </a:rPr>
              <a:t>Sensorization, odometry, and position</a:t>
            </a:r>
            <a:endParaRPr lang="en-GB" sz="2000" dirty="0"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306EC7-FBD0-4BEF-A333-10FE535D470E}"/>
              </a:ext>
            </a:extLst>
          </p:cNvPr>
          <p:cNvSpPr txBox="1"/>
          <p:nvPr/>
        </p:nvSpPr>
        <p:spPr>
          <a:xfrm>
            <a:off x="1121285" y="1490008"/>
            <a:ext cx="26768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000" dirty="0"/>
              <a:t>Preliminary concept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000" dirty="0"/>
              <a:t>Design Release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000" dirty="0"/>
              <a:t>Test breadboard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000" dirty="0"/>
              <a:t>Test PCBs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000" dirty="0"/>
              <a:t>Test on road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000" dirty="0"/>
              <a:t>Shipped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6D7573-F654-4CE0-8DF7-B4BB3EE160DE}"/>
              </a:ext>
            </a:extLst>
          </p:cNvPr>
          <p:cNvSpPr txBox="1"/>
          <p:nvPr/>
        </p:nvSpPr>
        <p:spPr>
          <a:xfrm>
            <a:off x="4607865" y="1490008"/>
            <a:ext cx="26768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18/09/2020</a:t>
            </a:r>
          </a:p>
          <a:p>
            <a:r>
              <a:rPr lang="en-GB" sz="2000" dirty="0"/>
              <a:t>10/10/2020</a:t>
            </a:r>
          </a:p>
          <a:p>
            <a:r>
              <a:rPr lang="en-GB" sz="2000" dirty="0"/>
              <a:t>20/10/2020</a:t>
            </a:r>
          </a:p>
          <a:p>
            <a:r>
              <a:rPr lang="en-GB" sz="2000" dirty="0"/>
              <a:t>20/11/2020</a:t>
            </a:r>
          </a:p>
          <a:p>
            <a:r>
              <a:rPr lang="en-GB" sz="2000" dirty="0"/>
              <a:t>20/12/2020</a:t>
            </a:r>
          </a:p>
          <a:p>
            <a:r>
              <a:rPr lang="en-GB" sz="2000" dirty="0"/>
              <a:t>10/02/2020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04A6CBB-E0AC-4188-9A6C-DFC652AF172B}"/>
              </a:ext>
            </a:extLst>
          </p:cNvPr>
          <p:cNvCxnSpPr>
            <a:cxnSpLocks/>
          </p:cNvCxnSpPr>
          <p:nvPr/>
        </p:nvCxnSpPr>
        <p:spPr>
          <a:xfrm>
            <a:off x="3879542" y="1703072"/>
            <a:ext cx="493327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815DA0E-6892-4A1F-BCFD-93E759AEF4F8}"/>
              </a:ext>
            </a:extLst>
          </p:cNvPr>
          <p:cNvCxnSpPr>
            <a:cxnSpLocks/>
          </p:cNvCxnSpPr>
          <p:nvPr/>
        </p:nvCxnSpPr>
        <p:spPr>
          <a:xfrm>
            <a:off x="3879536" y="2011669"/>
            <a:ext cx="493327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9E9808A-A688-4B34-8F66-AE7DCF71809B}"/>
              </a:ext>
            </a:extLst>
          </p:cNvPr>
          <p:cNvCxnSpPr>
            <a:cxnSpLocks/>
          </p:cNvCxnSpPr>
          <p:nvPr/>
        </p:nvCxnSpPr>
        <p:spPr>
          <a:xfrm>
            <a:off x="3879537" y="2317752"/>
            <a:ext cx="493327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6655BCD-7BA8-4D5A-A995-606054333EB7}"/>
              </a:ext>
            </a:extLst>
          </p:cNvPr>
          <p:cNvCxnSpPr>
            <a:cxnSpLocks/>
          </p:cNvCxnSpPr>
          <p:nvPr/>
        </p:nvCxnSpPr>
        <p:spPr>
          <a:xfrm>
            <a:off x="3879537" y="2612392"/>
            <a:ext cx="493327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90F94A7-4C3E-49FA-B31E-27871DFE6DC3}"/>
              </a:ext>
            </a:extLst>
          </p:cNvPr>
          <p:cNvCxnSpPr>
            <a:cxnSpLocks/>
          </p:cNvCxnSpPr>
          <p:nvPr/>
        </p:nvCxnSpPr>
        <p:spPr>
          <a:xfrm>
            <a:off x="3879537" y="2927352"/>
            <a:ext cx="493327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B842DF7-65E5-4FB3-B0B8-01FCEA91F354}"/>
              </a:ext>
            </a:extLst>
          </p:cNvPr>
          <p:cNvCxnSpPr>
            <a:cxnSpLocks/>
          </p:cNvCxnSpPr>
          <p:nvPr/>
        </p:nvCxnSpPr>
        <p:spPr>
          <a:xfrm>
            <a:off x="3879537" y="3216912"/>
            <a:ext cx="493327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13802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7510</TotalTime>
  <Words>722</Words>
  <Application>Microsoft Office PowerPoint</Application>
  <PresentationFormat>Widescreen</PresentationFormat>
  <Paragraphs>161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Nicolas Cerrolaza</dc:creator>
  <cp:lastModifiedBy>Ruben Jimenez Mejias</cp:lastModifiedBy>
  <cp:revision>67</cp:revision>
  <dcterms:created xsi:type="dcterms:W3CDTF">2018-09-08T19:23:14Z</dcterms:created>
  <dcterms:modified xsi:type="dcterms:W3CDTF">2020-10-05T16:08:23Z</dcterms:modified>
</cp:coreProperties>
</file>