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sldIdLst>
    <p:sldId id="256" r:id="rId2"/>
    <p:sldId id="257" r:id="rId3"/>
    <p:sldId id="258" r:id="rId4"/>
    <p:sldId id="264" r:id="rId5"/>
    <p:sldId id="267" r:id="rId6"/>
    <p:sldId id="266" r:id="rId7"/>
    <p:sldId id="279" r:id="rId8"/>
    <p:sldId id="280" r:id="rId9"/>
    <p:sldId id="281" r:id="rId10"/>
    <p:sldId id="283" r:id="rId11"/>
    <p:sldId id="284" r:id="rId12"/>
    <p:sldId id="268" r:id="rId13"/>
    <p:sldId id="269" r:id="rId14"/>
    <p:sldId id="275" r:id="rId15"/>
    <p:sldId id="287" r:id="rId16"/>
    <p:sldId id="277" r:id="rId17"/>
    <p:sldId id="276" r:id="rId18"/>
    <p:sldId id="260" r:id="rId19"/>
    <p:sldId id="286" r:id="rId20"/>
    <p:sldId id="288" r:id="rId21"/>
    <p:sldId id="259" r:id="rId22"/>
    <p:sldId id="285" r:id="rId23"/>
    <p:sldId id="26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30" d="100"/>
          <a:sy n="30" d="100"/>
        </p:scale>
        <p:origin x="350"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2DF1B-7C0A-4DEA-8E92-052BF3DB92AB}" type="datetimeFigureOut">
              <a:rPr lang="en-GB" smtClean="0"/>
              <a:t>21/05/2022</a:t>
            </a:fld>
            <a:endParaRPr lang="en-GB"/>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FCEECB-EA40-406E-8AC4-8CA642924DC3}" type="slidenum">
              <a:rPr lang="en-GB" smtClean="0"/>
              <a:t>‹#›</a:t>
            </a:fld>
            <a:endParaRPr lang="en-GB"/>
          </a:p>
        </p:txBody>
      </p:sp>
    </p:spTree>
    <p:extLst>
      <p:ext uri="{BB962C8B-B14F-4D97-AF65-F5344CB8AC3E}">
        <p14:creationId xmlns:p14="http://schemas.microsoft.com/office/powerpoint/2010/main" val="1634116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35ADA9-0B28-46D8-84DC-419BDE91708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GB"/>
          </a:p>
        </p:txBody>
      </p:sp>
      <p:sp>
        <p:nvSpPr>
          <p:cNvPr id="3" name="Subtítulo 2">
            <a:extLst>
              <a:ext uri="{FF2B5EF4-FFF2-40B4-BE49-F238E27FC236}">
                <a16:creationId xmlns:a16="http://schemas.microsoft.com/office/drawing/2014/main" id="{AD4886F7-3259-4D46-A47D-6F4536BA51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GB"/>
          </a:p>
        </p:txBody>
      </p:sp>
      <p:sp>
        <p:nvSpPr>
          <p:cNvPr id="4" name="Marcador de fecha 3">
            <a:extLst>
              <a:ext uri="{FF2B5EF4-FFF2-40B4-BE49-F238E27FC236}">
                <a16:creationId xmlns:a16="http://schemas.microsoft.com/office/drawing/2014/main" id="{23A1C653-B3D6-4B04-9D12-5F126B5F8AB9}"/>
              </a:ext>
            </a:extLst>
          </p:cNvPr>
          <p:cNvSpPr>
            <a:spLocks noGrp="1"/>
          </p:cNvSpPr>
          <p:nvPr>
            <p:ph type="dt" sz="half" idx="10"/>
          </p:nvPr>
        </p:nvSpPr>
        <p:spPr/>
        <p:txBody>
          <a:bodyPr/>
          <a:lstStyle/>
          <a:p>
            <a:fld id="{CEEFDFA2-0B70-481F-93B8-ABABA316725C}" type="datetime1">
              <a:rPr lang="en-GB" smtClean="0"/>
              <a:t>21/05/2022</a:t>
            </a:fld>
            <a:endParaRPr lang="en-GB"/>
          </a:p>
        </p:txBody>
      </p:sp>
      <p:sp>
        <p:nvSpPr>
          <p:cNvPr id="5" name="Marcador de pie de página 4">
            <a:extLst>
              <a:ext uri="{FF2B5EF4-FFF2-40B4-BE49-F238E27FC236}">
                <a16:creationId xmlns:a16="http://schemas.microsoft.com/office/drawing/2014/main" id="{FB9BB55F-4B40-44F5-B704-59386CEA74B2}"/>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FB6D3A9D-4127-4BF3-9877-2C08F40849C4}"/>
              </a:ext>
            </a:extLst>
          </p:cNvPr>
          <p:cNvSpPr>
            <a:spLocks noGrp="1"/>
          </p:cNvSpPr>
          <p:nvPr>
            <p:ph type="sldNum" sz="quarter" idx="12"/>
          </p:nvPr>
        </p:nvSpPr>
        <p:spPr/>
        <p:txBody>
          <a:bodyPr/>
          <a:lstStyle/>
          <a:p>
            <a:fld id="{CABBF020-E6F8-45C5-8C13-DF034A6AD970}" type="slidenum">
              <a:rPr lang="en-GB" smtClean="0"/>
              <a:t>‹#›</a:t>
            </a:fld>
            <a:endParaRPr lang="en-GB"/>
          </a:p>
        </p:txBody>
      </p:sp>
    </p:spTree>
    <p:extLst>
      <p:ext uri="{BB962C8B-B14F-4D97-AF65-F5344CB8AC3E}">
        <p14:creationId xmlns:p14="http://schemas.microsoft.com/office/powerpoint/2010/main" val="3647053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C8ABAA-878D-4E59-85F7-3C2169EA04A9}"/>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E0419102-7D1E-47E3-89AE-F1CF85AD62FA}"/>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0476FC41-6C60-4299-B709-E98A49707AE9}"/>
              </a:ext>
            </a:extLst>
          </p:cNvPr>
          <p:cNvSpPr>
            <a:spLocks noGrp="1"/>
          </p:cNvSpPr>
          <p:nvPr>
            <p:ph type="dt" sz="half" idx="10"/>
          </p:nvPr>
        </p:nvSpPr>
        <p:spPr/>
        <p:txBody>
          <a:bodyPr/>
          <a:lstStyle/>
          <a:p>
            <a:fld id="{5F95B59C-6E32-4492-882F-95A9885D42D4}" type="datetime1">
              <a:rPr lang="en-GB" smtClean="0"/>
              <a:t>21/05/2022</a:t>
            </a:fld>
            <a:endParaRPr lang="en-GB"/>
          </a:p>
        </p:txBody>
      </p:sp>
      <p:sp>
        <p:nvSpPr>
          <p:cNvPr id="5" name="Marcador de pie de página 4">
            <a:extLst>
              <a:ext uri="{FF2B5EF4-FFF2-40B4-BE49-F238E27FC236}">
                <a16:creationId xmlns:a16="http://schemas.microsoft.com/office/drawing/2014/main" id="{B8A83183-7015-4C6B-9AD1-FDC4E5B425F3}"/>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72352666-52E4-4169-8FF1-3DC1F41CA848}"/>
              </a:ext>
            </a:extLst>
          </p:cNvPr>
          <p:cNvSpPr>
            <a:spLocks noGrp="1"/>
          </p:cNvSpPr>
          <p:nvPr>
            <p:ph type="sldNum" sz="quarter" idx="12"/>
          </p:nvPr>
        </p:nvSpPr>
        <p:spPr/>
        <p:txBody>
          <a:bodyPr/>
          <a:lstStyle/>
          <a:p>
            <a:fld id="{CABBF020-E6F8-45C5-8C13-DF034A6AD970}" type="slidenum">
              <a:rPr lang="en-GB" smtClean="0"/>
              <a:t>‹#›</a:t>
            </a:fld>
            <a:endParaRPr lang="en-GB"/>
          </a:p>
        </p:txBody>
      </p:sp>
    </p:spTree>
    <p:extLst>
      <p:ext uri="{BB962C8B-B14F-4D97-AF65-F5344CB8AC3E}">
        <p14:creationId xmlns:p14="http://schemas.microsoft.com/office/powerpoint/2010/main" val="3405139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89CB85A-F08B-4409-A849-BEC968A304A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GB"/>
          </a:p>
        </p:txBody>
      </p:sp>
      <p:sp>
        <p:nvSpPr>
          <p:cNvPr id="3" name="Marcador de texto vertical 2">
            <a:extLst>
              <a:ext uri="{FF2B5EF4-FFF2-40B4-BE49-F238E27FC236}">
                <a16:creationId xmlns:a16="http://schemas.microsoft.com/office/drawing/2014/main" id="{A08A08BF-4A35-49C4-BAE8-9F2E391B0787}"/>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EFF54139-1C42-469D-863F-AFEEA6A8813A}"/>
              </a:ext>
            </a:extLst>
          </p:cNvPr>
          <p:cNvSpPr>
            <a:spLocks noGrp="1"/>
          </p:cNvSpPr>
          <p:nvPr>
            <p:ph type="dt" sz="half" idx="10"/>
          </p:nvPr>
        </p:nvSpPr>
        <p:spPr/>
        <p:txBody>
          <a:bodyPr/>
          <a:lstStyle/>
          <a:p>
            <a:fld id="{7E975211-9E77-42DC-9C17-C69F5529C259}" type="datetime1">
              <a:rPr lang="en-GB" smtClean="0"/>
              <a:t>21/05/2022</a:t>
            </a:fld>
            <a:endParaRPr lang="en-GB"/>
          </a:p>
        </p:txBody>
      </p:sp>
      <p:sp>
        <p:nvSpPr>
          <p:cNvPr id="5" name="Marcador de pie de página 4">
            <a:extLst>
              <a:ext uri="{FF2B5EF4-FFF2-40B4-BE49-F238E27FC236}">
                <a16:creationId xmlns:a16="http://schemas.microsoft.com/office/drawing/2014/main" id="{0A80C1F7-78F1-4B8F-9B13-1ACA9BD5E255}"/>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25FC6CA3-5DCB-4E94-9BE4-5115FA66B9E2}"/>
              </a:ext>
            </a:extLst>
          </p:cNvPr>
          <p:cNvSpPr>
            <a:spLocks noGrp="1"/>
          </p:cNvSpPr>
          <p:nvPr>
            <p:ph type="sldNum" sz="quarter" idx="12"/>
          </p:nvPr>
        </p:nvSpPr>
        <p:spPr/>
        <p:txBody>
          <a:bodyPr/>
          <a:lstStyle/>
          <a:p>
            <a:fld id="{CABBF020-E6F8-45C5-8C13-DF034A6AD970}" type="slidenum">
              <a:rPr lang="en-GB" smtClean="0"/>
              <a:t>‹#›</a:t>
            </a:fld>
            <a:endParaRPr lang="en-GB"/>
          </a:p>
        </p:txBody>
      </p:sp>
    </p:spTree>
    <p:extLst>
      <p:ext uri="{BB962C8B-B14F-4D97-AF65-F5344CB8AC3E}">
        <p14:creationId xmlns:p14="http://schemas.microsoft.com/office/powerpoint/2010/main" val="432972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9D9F52-7B3B-4CB3-833B-3345C3201FE7}"/>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EA39FBB8-5567-4F54-AC10-5B518F9B8459}"/>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AB597EA8-6029-4127-8C69-42DAAE90BF16}"/>
              </a:ext>
            </a:extLst>
          </p:cNvPr>
          <p:cNvSpPr>
            <a:spLocks noGrp="1"/>
          </p:cNvSpPr>
          <p:nvPr>
            <p:ph type="dt" sz="half" idx="10"/>
          </p:nvPr>
        </p:nvSpPr>
        <p:spPr/>
        <p:txBody>
          <a:bodyPr/>
          <a:lstStyle/>
          <a:p>
            <a:fld id="{070E2CCB-F1D6-4150-962C-9259268F2D1A}" type="datetime1">
              <a:rPr lang="en-GB" smtClean="0"/>
              <a:t>21/05/2022</a:t>
            </a:fld>
            <a:endParaRPr lang="en-GB"/>
          </a:p>
        </p:txBody>
      </p:sp>
      <p:sp>
        <p:nvSpPr>
          <p:cNvPr id="5" name="Marcador de pie de página 4">
            <a:extLst>
              <a:ext uri="{FF2B5EF4-FFF2-40B4-BE49-F238E27FC236}">
                <a16:creationId xmlns:a16="http://schemas.microsoft.com/office/drawing/2014/main" id="{667D70FA-94EC-4DE4-8C50-1BD22D8AB363}"/>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37C62CED-07C8-47F6-88D7-379CCFFD89D2}"/>
              </a:ext>
            </a:extLst>
          </p:cNvPr>
          <p:cNvSpPr>
            <a:spLocks noGrp="1"/>
          </p:cNvSpPr>
          <p:nvPr>
            <p:ph type="sldNum" sz="quarter" idx="12"/>
          </p:nvPr>
        </p:nvSpPr>
        <p:spPr/>
        <p:txBody>
          <a:bodyPr/>
          <a:lstStyle/>
          <a:p>
            <a:fld id="{CABBF020-E6F8-45C5-8C13-DF034A6AD970}" type="slidenum">
              <a:rPr lang="en-GB" smtClean="0"/>
              <a:t>‹#›</a:t>
            </a:fld>
            <a:endParaRPr lang="en-GB"/>
          </a:p>
        </p:txBody>
      </p:sp>
    </p:spTree>
    <p:extLst>
      <p:ext uri="{BB962C8B-B14F-4D97-AF65-F5344CB8AC3E}">
        <p14:creationId xmlns:p14="http://schemas.microsoft.com/office/powerpoint/2010/main" val="2374993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0124C0-0EF9-4522-A47D-1E725E9D3D9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30E1913B-6DE6-4576-B583-92335F20AC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5846FF4E-D6A5-4DF4-94BA-A60941CEA3FD}"/>
              </a:ext>
            </a:extLst>
          </p:cNvPr>
          <p:cNvSpPr>
            <a:spLocks noGrp="1"/>
          </p:cNvSpPr>
          <p:nvPr>
            <p:ph type="dt" sz="half" idx="10"/>
          </p:nvPr>
        </p:nvSpPr>
        <p:spPr/>
        <p:txBody>
          <a:bodyPr/>
          <a:lstStyle/>
          <a:p>
            <a:fld id="{28DF7256-F08F-4588-BE9E-8F5086766EAF}" type="datetime1">
              <a:rPr lang="en-GB" smtClean="0"/>
              <a:t>21/05/2022</a:t>
            </a:fld>
            <a:endParaRPr lang="en-GB"/>
          </a:p>
        </p:txBody>
      </p:sp>
      <p:sp>
        <p:nvSpPr>
          <p:cNvPr id="5" name="Marcador de pie de página 4">
            <a:extLst>
              <a:ext uri="{FF2B5EF4-FFF2-40B4-BE49-F238E27FC236}">
                <a16:creationId xmlns:a16="http://schemas.microsoft.com/office/drawing/2014/main" id="{5D48224E-6382-416C-97E2-462C57FC0096}"/>
              </a:ext>
            </a:extLst>
          </p:cNvPr>
          <p:cNvSpPr>
            <a:spLocks noGrp="1"/>
          </p:cNvSpPr>
          <p:nvPr>
            <p:ph type="ftr" sz="quarter" idx="11"/>
          </p:nvPr>
        </p:nvSpPr>
        <p:spPr/>
        <p:txBody>
          <a:bodyPr/>
          <a:lstStyle/>
          <a:p>
            <a:endParaRPr lang="en-GB"/>
          </a:p>
        </p:txBody>
      </p:sp>
      <p:sp>
        <p:nvSpPr>
          <p:cNvPr id="6" name="Marcador de número de diapositiva 5">
            <a:extLst>
              <a:ext uri="{FF2B5EF4-FFF2-40B4-BE49-F238E27FC236}">
                <a16:creationId xmlns:a16="http://schemas.microsoft.com/office/drawing/2014/main" id="{BF130F8A-4CF9-479D-AEE6-A3735B9C95F4}"/>
              </a:ext>
            </a:extLst>
          </p:cNvPr>
          <p:cNvSpPr>
            <a:spLocks noGrp="1"/>
          </p:cNvSpPr>
          <p:nvPr>
            <p:ph type="sldNum" sz="quarter" idx="12"/>
          </p:nvPr>
        </p:nvSpPr>
        <p:spPr/>
        <p:txBody>
          <a:bodyPr/>
          <a:lstStyle/>
          <a:p>
            <a:fld id="{CABBF020-E6F8-45C5-8C13-DF034A6AD970}" type="slidenum">
              <a:rPr lang="en-GB" smtClean="0"/>
              <a:t>‹#›</a:t>
            </a:fld>
            <a:endParaRPr lang="en-GB"/>
          </a:p>
        </p:txBody>
      </p:sp>
    </p:spTree>
    <p:extLst>
      <p:ext uri="{BB962C8B-B14F-4D97-AF65-F5344CB8AC3E}">
        <p14:creationId xmlns:p14="http://schemas.microsoft.com/office/powerpoint/2010/main" val="428245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61E54C-938B-4EF5-A1E6-211887313EFE}"/>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4C23D516-43B7-4C00-BA01-DA467FC7AAEC}"/>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contenido 3">
            <a:extLst>
              <a:ext uri="{FF2B5EF4-FFF2-40B4-BE49-F238E27FC236}">
                <a16:creationId xmlns:a16="http://schemas.microsoft.com/office/drawing/2014/main" id="{5BB46814-764F-4F47-9678-DF6DC0436076}"/>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fecha 4">
            <a:extLst>
              <a:ext uri="{FF2B5EF4-FFF2-40B4-BE49-F238E27FC236}">
                <a16:creationId xmlns:a16="http://schemas.microsoft.com/office/drawing/2014/main" id="{193D2B46-C40A-4208-B49E-7788E033D4D3}"/>
              </a:ext>
            </a:extLst>
          </p:cNvPr>
          <p:cNvSpPr>
            <a:spLocks noGrp="1"/>
          </p:cNvSpPr>
          <p:nvPr>
            <p:ph type="dt" sz="half" idx="10"/>
          </p:nvPr>
        </p:nvSpPr>
        <p:spPr/>
        <p:txBody>
          <a:bodyPr/>
          <a:lstStyle/>
          <a:p>
            <a:fld id="{B6527E66-312E-4F11-B108-49B5F66DCBDC}" type="datetime1">
              <a:rPr lang="en-GB" smtClean="0"/>
              <a:t>21/05/2022</a:t>
            </a:fld>
            <a:endParaRPr lang="en-GB"/>
          </a:p>
        </p:txBody>
      </p:sp>
      <p:sp>
        <p:nvSpPr>
          <p:cNvPr id="6" name="Marcador de pie de página 5">
            <a:extLst>
              <a:ext uri="{FF2B5EF4-FFF2-40B4-BE49-F238E27FC236}">
                <a16:creationId xmlns:a16="http://schemas.microsoft.com/office/drawing/2014/main" id="{D51C5902-670E-4B51-B5E3-0254A38EBCBB}"/>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BCAB5145-702F-480D-8D72-770114990A44}"/>
              </a:ext>
            </a:extLst>
          </p:cNvPr>
          <p:cNvSpPr>
            <a:spLocks noGrp="1"/>
          </p:cNvSpPr>
          <p:nvPr>
            <p:ph type="sldNum" sz="quarter" idx="12"/>
          </p:nvPr>
        </p:nvSpPr>
        <p:spPr/>
        <p:txBody>
          <a:bodyPr/>
          <a:lstStyle/>
          <a:p>
            <a:fld id="{CABBF020-E6F8-45C5-8C13-DF034A6AD970}" type="slidenum">
              <a:rPr lang="en-GB" smtClean="0"/>
              <a:t>‹#›</a:t>
            </a:fld>
            <a:endParaRPr lang="en-GB"/>
          </a:p>
        </p:txBody>
      </p:sp>
    </p:spTree>
    <p:extLst>
      <p:ext uri="{BB962C8B-B14F-4D97-AF65-F5344CB8AC3E}">
        <p14:creationId xmlns:p14="http://schemas.microsoft.com/office/powerpoint/2010/main" val="1848583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DF439F-0D83-4D9A-ADB2-7C0796B571BD}"/>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FA304AD5-55A1-4AE3-9224-9DE39182FE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B9312505-A693-47D4-92CB-04EAAC0433BD}"/>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5" name="Marcador de texto 4">
            <a:extLst>
              <a:ext uri="{FF2B5EF4-FFF2-40B4-BE49-F238E27FC236}">
                <a16:creationId xmlns:a16="http://schemas.microsoft.com/office/drawing/2014/main" id="{812039DD-7AF3-4877-9A5C-A0E9A385D1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66939979-4DF2-44F2-9E6B-F3D26379E536}"/>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7" name="Marcador de fecha 6">
            <a:extLst>
              <a:ext uri="{FF2B5EF4-FFF2-40B4-BE49-F238E27FC236}">
                <a16:creationId xmlns:a16="http://schemas.microsoft.com/office/drawing/2014/main" id="{3EDB9D20-CF69-43DC-B8F4-B7DF829B1762}"/>
              </a:ext>
            </a:extLst>
          </p:cNvPr>
          <p:cNvSpPr>
            <a:spLocks noGrp="1"/>
          </p:cNvSpPr>
          <p:nvPr>
            <p:ph type="dt" sz="half" idx="10"/>
          </p:nvPr>
        </p:nvSpPr>
        <p:spPr/>
        <p:txBody>
          <a:bodyPr/>
          <a:lstStyle/>
          <a:p>
            <a:fld id="{4AB19E9A-96B6-4637-98BD-D0F376C58FB8}" type="datetime1">
              <a:rPr lang="en-GB" smtClean="0"/>
              <a:t>21/05/2022</a:t>
            </a:fld>
            <a:endParaRPr lang="en-GB"/>
          </a:p>
        </p:txBody>
      </p:sp>
      <p:sp>
        <p:nvSpPr>
          <p:cNvPr id="8" name="Marcador de pie de página 7">
            <a:extLst>
              <a:ext uri="{FF2B5EF4-FFF2-40B4-BE49-F238E27FC236}">
                <a16:creationId xmlns:a16="http://schemas.microsoft.com/office/drawing/2014/main" id="{DD9D64AA-C23B-4341-9EEF-764769DCFCF6}"/>
              </a:ext>
            </a:extLst>
          </p:cNvPr>
          <p:cNvSpPr>
            <a:spLocks noGrp="1"/>
          </p:cNvSpPr>
          <p:nvPr>
            <p:ph type="ftr" sz="quarter" idx="11"/>
          </p:nvPr>
        </p:nvSpPr>
        <p:spPr/>
        <p:txBody>
          <a:bodyPr/>
          <a:lstStyle/>
          <a:p>
            <a:endParaRPr lang="en-GB"/>
          </a:p>
        </p:txBody>
      </p:sp>
      <p:sp>
        <p:nvSpPr>
          <p:cNvPr id="9" name="Marcador de número de diapositiva 8">
            <a:extLst>
              <a:ext uri="{FF2B5EF4-FFF2-40B4-BE49-F238E27FC236}">
                <a16:creationId xmlns:a16="http://schemas.microsoft.com/office/drawing/2014/main" id="{A74E8AE9-E805-4CBD-B654-26E73044C425}"/>
              </a:ext>
            </a:extLst>
          </p:cNvPr>
          <p:cNvSpPr>
            <a:spLocks noGrp="1"/>
          </p:cNvSpPr>
          <p:nvPr>
            <p:ph type="sldNum" sz="quarter" idx="12"/>
          </p:nvPr>
        </p:nvSpPr>
        <p:spPr/>
        <p:txBody>
          <a:bodyPr/>
          <a:lstStyle/>
          <a:p>
            <a:fld id="{CABBF020-E6F8-45C5-8C13-DF034A6AD970}" type="slidenum">
              <a:rPr lang="en-GB" smtClean="0"/>
              <a:t>‹#›</a:t>
            </a:fld>
            <a:endParaRPr lang="en-GB"/>
          </a:p>
        </p:txBody>
      </p:sp>
    </p:spTree>
    <p:extLst>
      <p:ext uri="{BB962C8B-B14F-4D97-AF65-F5344CB8AC3E}">
        <p14:creationId xmlns:p14="http://schemas.microsoft.com/office/powerpoint/2010/main" val="2950629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2013D2-4186-47CA-B37D-9C84B7156A36}"/>
              </a:ext>
            </a:extLst>
          </p:cNvPr>
          <p:cNvSpPr>
            <a:spLocks noGrp="1"/>
          </p:cNvSpPr>
          <p:nvPr>
            <p:ph type="title"/>
          </p:nvPr>
        </p:nvSpPr>
        <p:spPr/>
        <p:txBody>
          <a:bodyPr/>
          <a:lstStyle/>
          <a:p>
            <a:r>
              <a:rPr lang="es-ES"/>
              <a:t>Haga clic para modificar el estilo de título del patrón</a:t>
            </a:r>
            <a:endParaRPr lang="en-GB"/>
          </a:p>
        </p:txBody>
      </p:sp>
      <p:sp>
        <p:nvSpPr>
          <p:cNvPr id="3" name="Marcador de fecha 2">
            <a:extLst>
              <a:ext uri="{FF2B5EF4-FFF2-40B4-BE49-F238E27FC236}">
                <a16:creationId xmlns:a16="http://schemas.microsoft.com/office/drawing/2014/main" id="{0CA6D977-C1AA-4C85-BA9F-DA60D75B0EB1}"/>
              </a:ext>
            </a:extLst>
          </p:cNvPr>
          <p:cNvSpPr>
            <a:spLocks noGrp="1"/>
          </p:cNvSpPr>
          <p:nvPr>
            <p:ph type="dt" sz="half" idx="10"/>
          </p:nvPr>
        </p:nvSpPr>
        <p:spPr/>
        <p:txBody>
          <a:bodyPr/>
          <a:lstStyle/>
          <a:p>
            <a:fld id="{C28AB033-0B68-419E-A0B9-0A332C8FDB9F}" type="datetime1">
              <a:rPr lang="en-GB" smtClean="0"/>
              <a:t>21/05/2022</a:t>
            </a:fld>
            <a:endParaRPr lang="en-GB"/>
          </a:p>
        </p:txBody>
      </p:sp>
      <p:sp>
        <p:nvSpPr>
          <p:cNvPr id="4" name="Marcador de pie de página 3">
            <a:extLst>
              <a:ext uri="{FF2B5EF4-FFF2-40B4-BE49-F238E27FC236}">
                <a16:creationId xmlns:a16="http://schemas.microsoft.com/office/drawing/2014/main" id="{4220A7A3-4B99-4584-A11C-8B490B370C0C}"/>
              </a:ext>
            </a:extLst>
          </p:cNvPr>
          <p:cNvSpPr>
            <a:spLocks noGrp="1"/>
          </p:cNvSpPr>
          <p:nvPr>
            <p:ph type="ftr" sz="quarter" idx="11"/>
          </p:nvPr>
        </p:nvSpPr>
        <p:spPr/>
        <p:txBody>
          <a:bodyPr/>
          <a:lstStyle/>
          <a:p>
            <a:endParaRPr lang="en-GB"/>
          </a:p>
        </p:txBody>
      </p:sp>
      <p:sp>
        <p:nvSpPr>
          <p:cNvPr id="5" name="Marcador de número de diapositiva 4">
            <a:extLst>
              <a:ext uri="{FF2B5EF4-FFF2-40B4-BE49-F238E27FC236}">
                <a16:creationId xmlns:a16="http://schemas.microsoft.com/office/drawing/2014/main" id="{4DC975E4-CE89-46FF-ACE3-A09BEBE13B6C}"/>
              </a:ext>
            </a:extLst>
          </p:cNvPr>
          <p:cNvSpPr>
            <a:spLocks noGrp="1"/>
          </p:cNvSpPr>
          <p:nvPr>
            <p:ph type="sldNum" sz="quarter" idx="12"/>
          </p:nvPr>
        </p:nvSpPr>
        <p:spPr/>
        <p:txBody>
          <a:bodyPr/>
          <a:lstStyle/>
          <a:p>
            <a:fld id="{CABBF020-E6F8-45C5-8C13-DF034A6AD970}" type="slidenum">
              <a:rPr lang="en-GB" smtClean="0"/>
              <a:t>‹#›</a:t>
            </a:fld>
            <a:endParaRPr lang="en-GB"/>
          </a:p>
        </p:txBody>
      </p:sp>
    </p:spTree>
    <p:extLst>
      <p:ext uri="{BB962C8B-B14F-4D97-AF65-F5344CB8AC3E}">
        <p14:creationId xmlns:p14="http://schemas.microsoft.com/office/powerpoint/2010/main" val="897869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874842E-ABCD-41F6-8C03-37DFE78F0B1C}"/>
              </a:ext>
            </a:extLst>
          </p:cNvPr>
          <p:cNvSpPr>
            <a:spLocks noGrp="1"/>
          </p:cNvSpPr>
          <p:nvPr>
            <p:ph type="dt" sz="half" idx="10"/>
          </p:nvPr>
        </p:nvSpPr>
        <p:spPr/>
        <p:txBody>
          <a:bodyPr/>
          <a:lstStyle/>
          <a:p>
            <a:fld id="{2C5F43DC-0607-4EF8-BA51-2D7D52DE8789}" type="datetime1">
              <a:rPr lang="en-GB" smtClean="0"/>
              <a:t>21/05/2022</a:t>
            </a:fld>
            <a:endParaRPr lang="en-GB"/>
          </a:p>
        </p:txBody>
      </p:sp>
      <p:sp>
        <p:nvSpPr>
          <p:cNvPr id="3" name="Marcador de pie de página 2">
            <a:extLst>
              <a:ext uri="{FF2B5EF4-FFF2-40B4-BE49-F238E27FC236}">
                <a16:creationId xmlns:a16="http://schemas.microsoft.com/office/drawing/2014/main" id="{E3628B24-3F9A-4EAE-BCF7-0869A4014C30}"/>
              </a:ext>
            </a:extLst>
          </p:cNvPr>
          <p:cNvSpPr>
            <a:spLocks noGrp="1"/>
          </p:cNvSpPr>
          <p:nvPr>
            <p:ph type="ftr" sz="quarter" idx="11"/>
          </p:nvPr>
        </p:nvSpPr>
        <p:spPr/>
        <p:txBody>
          <a:bodyPr/>
          <a:lstStyle/>
          <a:p>
            <a:endParaRPr lang="en-GB"/>
          </a:p>
        </p:txBody>
      </p:sp>
      <p:sp>
        <p:nvSpPr>
          <p:cNvPr id="4" name="Marcador de número de diapositiva 3">
            <a:extLst>
              <a:ext uri="{FF2B5EF4-FFF2-40B4-BE49-F238E27FC236}">
                <a16:creationId xmlns:a16="http://schemas.microsoft.com/office/drawing/2014/main" id="{5178B277-B212-4C91-A0F6-2DAF1DCDA86F}"/>
              </a:ext>
            </a:extLst>
          </p:cNvPr>
          <p:cNvSpPr>
            <a:spLocks noGrp="1"/>
          </p:cNvSpPr>
          <p:nvPr>
            <p:ph type="sldNum" sz="quarter" idx="12"/>
          </p:nvPr>
        </p:nvSpPr>
        <p:spPr/>
        <p:txBody>
          <a:bodyPr/>
          <a:lstStyle/>
          <a:p>
            <a:fld id="{CABBF020-E6F8-45C5-8C13-DF034A6AD970}" type="slidenum">
              <a:rPr lang="en-GB" smtClean="0"/>
              <a:t>‹#›</a:t>
            </a:fld>
            <a:endParaRPr lang="en-GB"/>
          </a:p>
        </p:txBody>
      </p:sp>
    </p:spTree>
    <p:extLst>
      <p:ext uri="{BB962C8B-B14F-4D97-AF65-F5344CB8AC3E}">
        <p14:creationId xmlns:p14="http://schemas.microsoft.com/office/powerpoint/2010/main" val="2465731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CCEF8-AF83-4DBB-8395-4C01F309072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contenido 2">
            <a:extLst>
              <a:ext uri="{FF2B5EF4-FFF2-40B4-BE49-F238E27FC236}">
                <a16:creationId xmlns:a16="http://schemas.microsoft.com/office/drawing/2014/main" id="{877B48D6-C121-4DE0-95A6-B783F9EBE0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texto 3">
            <a:extLst>
              <a:ext uri="{FF2B5EF4-FFF2-40B4-BE49-F238E27FC236}">
                <a16:creationId xmlns:a16="http://schemas.microsoft.com/office/drawing/2014/main" id="{77F2F63F-DA70-4E5D-A19C-FBA56741DF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3C5C7897-BE45-43B6-BF45-CB7D49A6CAEF}"/>
              </a:ext>
            </a:extLst>
          </p:cNvPr>
          <p:cNvSpPr>
            <a:spLocks noGrp="1"/>
          </p:cNvSpPr>
          <p:nvPr>
            <p:ph type="dt" sz="half" idx="10"/>
          </p:nvPr>
        </p:nvSpPr>
        <p:spPr/>
        <p:txBody>
          <a:bodyPr/>
          <a:lstStyle/>
          <a:p>
            <a:fld id="{E152EF41-BEFF-4623-B6B4-8677BADBCB97}" type="datetime1">
              <a:rPr lang="en-GB" smtClean="0"/>
              <a:t>21/05/2022</a:t>
            </a:fld>
            <a:endParaRPr lang="en-GB"/>
          </a:p>
        </p:txBody>
      </p:sp>
      <p:sp>
        <p:nvSpPr>
          <p:cNvPr id="6" name="Marcador de pie de página 5">
            <a:extLst>
              <a:ext uri="{FF2B5EF4-FFF2-40B4-BE49-F238E27FC236}">
                <a16:creationId xmlns:a16="http://schemas.microsoft.com/office/drawing/2014/main" id="{17A8B4FD-3B27-4D00-B119-455FD753923D}"/>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509CCFC6-53AD-4201-80A9-361C0ADBDB91}"/>
              </a:ext>
            </a:extLst>
          </p:cNvPr>
          <p:cNvSpPr>
            <a:spLocks noGrp="1"/>
          </p:cNvSpPr>
          <p:nvPr>
            <p:ph type="sldNum" sz="quarter" idx="12"/>
          </p:nvPr>
        </p:nvSpPr>
        <p:spPr/>
        <p:txBody>
          <a:bodyPr/>
          <a:lstStyle/>
          <a:p>
            <a:fld id="{CABBF020-E6F8-45C5-8C13-DF034A6AD970}" type="slidenum">
              <a:rPr lang="en-GB" smtClean="0"/>
              <a:t>‹#›</a:t>
            </a:fld>
            <a:endParaRPr lang="en-GB"/>
          </a:p>
        </p:txBody>
      </p:sp>
    </p:spTree>
    <p:extLst>
      <p:ext uri="{BB962C8B-B14F-4D97-AF65-F5344CB8AC3E}">
        <p14:creationId xmlns:p14="http://schemas.microsoft.com/office/powerpoint/2010/main" val="3528699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3E6EBC-863D-4277-A1D5-92B4316710C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GB"/>
          </a:p>
        </p:txBody>
      </p:sp>
      <p:sp>
        <p:nvSpPr>
          <p:cNvPr id="3" name="Marcador de posición de imagen 2">
            <a:extLst>
              <a:ext uri="{FF2B5EF4-FFF2-40B4-BE49-F238E27FC236}">
                <a16:creationId xmlns:a16="http://schemas.microsoft.com/office/drawing/2014/main" id="{EBA4FE77-6AA5-4226-8E6F-5021C479CC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arcador de texto 3">
            <a:extLst>
              <a:ext uri="{FF2B5EF4-FFF2-40B4-BE49-F238E27FC236}">
                <a16:creationId xmlns:a16="http://schemas.microsoft.com/office/drawing/2014/main" id="{2E23E610-8AB6-498A-BE4C-552EE8E91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0B387576-52D2-4EC8-9E1F-E899E3119393}"/>
              </a:ext>
            </a:extLst>
          </p:cNvPr>
          <p:cNvSpPr>
            <a:spLocks noGrp="1"/>
          </p:cNvSpPr>
          <p:nvPr>
            <p:ph type="dt" sz="half" idx="10"/>
          </p:nvPr>
        </p:nvSpPr>
        <p:spPr/>
        <p:txBody>
          <a:bodyPr/>
          <a:lstStyle/>
          <a:p>
            <a:fld id="{C3F390AA-6FCB-430C-8956-D1A051598204}" type="datetime1">
              <a:rPr lang="en-GB" smtClean="0"/>
              <a:t>21/05/2022</a:t>
            </a:fld>
            <a:endParaRPr lang="en-GB"/>
          </a:p>
        </p:txBody>
      </p:sp>
      <p:sp>
        <p:nvSpPr>
          <p:cNvPr id="6" name="Marcador de pie de página 5">
            <a:extLst>
              <a:ext uri="{FF2B5EF4-FFF2-40B4-BE49-F238E27FC236}">
                <a16:creationId xmlns:a16="http://schemas.microsoft.com/office/drawing/2014/main" id="{4FEA0CBC-1AD0-4F10-9559-ABD04A3642C2}"/>
              </a:ext>
            </a:extLst>
          </p:cNvPr>
          <p:cNvSpPr>
            <a:spLocks noGrp="1"/>
          </p:cNvSpPr>
          <p:nvPr>
            <p:ph type="ftr" sz="quarter" idx="11"/>
          </p:nvPr>
        </p:nvSpPr>
        <p:spPr/>
        <p:txBody>
          <a:bodyPr/>
          <a:lstStyle/>
          <a:p>
            <a:endParaRPr lang="en-GB"/>
          </a:p>
        </p:txBody>
      </p:sp>
      <p:sp>
        <p:nvSpPr>
          <p:cNvPr id="7" name="Marcador de número de diapositiva 6">
            <a:extLst>
              <a:ext uri="{FF2B5EF4-FFF2-40B4-BE49-F238E27FC236}">
                <a16:creationId xmlns:a16="http://schemas.microsoft.com/office/drawing/2014/main" id="{66BD6B3B-878B-498F-94D8-47ED1EEAF26D}"/>
              </a:ext>
            </a:extLst>
          </p:cNvPr>
          <p:cNvSpPr>
            <a:spLocks noGrp="1"/>
          </p:cNvSpPr>
          <p:nvPr>
            <p:ph type="sldNum" sz="quarter" idx="12"/>
          </p:nvPr>
        </p:nvSpPr>
        <p:spPr/>
        <p:txBody>
          <a:bodyPr/>
          <a:lstStyle/>
          <a:p>
            <a:fld id="{CABBF020-E6F8-45C5-8C13-DF034A6AD970}" type="slidenum">
              <a:rPr lang="en-GB" smtClean="0"/>
              <a:t>‹#›</a:t>
            </a:fld>
            <a:endParaRPr lang="en-GB"/>
          </a:p>
        </p:txBody>
      </p:sp>
    </p:spTree>
    <p:extLst>
      <p:ext uri="{BB962C8B-B14F-4D97-AF65-F5344CB8AC3E}">
        <p14:creationId xmlns:p14="http://schemas.microsoft.com/office/powerpoint/2010/main" val="891150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2FD2777-9B7F-4FA3-9B69-32A60B0532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GB"/>
          </a:p>
        </p:txBody>
      </p:sp>
      <p:sp>
        <p:nvSpPr>
          <p:cNvPr id="3" name="Marcador de texto 2">
            <a:extLst>
              <a:ext uri="{FF2B5EF4-FFF2-40B4-BE49-F238E27FC236}">
                <a16:creationId xmlns:a16="http://schemas.microsoft.com/office/drawing/2014/main" id="{4AA68CF5-2783-42C5-9B13-900439313E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4" name="Marcador de fecha 3">
            <a:extLst>
              <a:ext uri="{FF2B5EF4-FFF2-40B4-BE49-F238E27FC236}">
                <a16:creationId xmlns:a16="http://schemas.microsoft.com/office/drawing/2014/main" id="{02851AE5-3137-409F-9E07-5105FE3EC8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F494E8-7B2B-42E3-A057-18A5D004FDAE}" type="datetime1">
              <a:rPr lang="en-GB" smtClean="0"/>
              <a:t>21/05/2022</a:t>
            </a:fld>
            <a:endParaRPr lang="en-GB"/>
          </a:p>
        </p:txBody>
      </p:sp>
      <p:sp>
        <p:nvSpPr>
          <p:cNvPr id="5" name="Marcador de pie de página 4">
            <a:extLst>
              <a:ext uri="{FF2B5EF4-FFF2-40B4-BE49-F238E27FC236}">
                <a16:creationId xmlns:a16="http://schemas.microsoft.com/office/drawing/2014/main" id="{2FE4FEFA-670B-4434-891D-0D4DC664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Marcador de número de diapositiva 5">
            <a:extLst>
              <a:ext uri="{FF2B5EF4-FFF2-40B4-BE49-F238E27FC236}">
                <a16:creationId xmlns:a16="http://schemas.microsoft.com/office/drawing/2014/main" id="{11D1CA3A-4A47-46E9-A41B-B3F6B900D1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BBF020-E6F8-45C5-8C13-DF034A6AD970}" type="slidenum">
              <a:rPr lang="en-GB" smtClean="0"/>
              <a:t>‹#›</a:t>
            </a:fld>
            <a:endParaRPr lang="en-GB"/>
          </a:p>
        </p:txBody>
      </p:sp>
    </p:spTree>
    <p:extLst>
      <p:ext uri="{BB962C8B-B14F-4D97-AF65-F5344CB8AC3E}">
        <p14:creationId xmlns:p14="http://schemas.microsoft.com/office/powerpoint/2010/main" val="604953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sv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866B4E96-F07E-496E-8B5D-B63705D04482}"/>
              </a:ext>
            </a:extLst>
          </p:cNvPr>
          <p:cNvSpPr txBox="1"/>
          <p:nvPr/>
        </p:nvSpPr>
        <p:spPr>
          <a:xfrm>
            <a:off x="9411810" y="94391"/>
            <a:ext cx="2620392" cy="646331"/>
          </a:xfrm>
          <a:prstGeom prst="rect">
            <a:avLst/>
          </a:prstGeom>
          <a:noFill/>
        </p:spPr>
        <p:txBody>
          <a:bodyPr wrap="square" rtlCol="0">
            <a:spAutoFit/>
          </a:bodyPr>
          <a:lstStyle/>
          <a:p>
            <a:pPr algn="r"/>
            <a:r>
              <a:rPr lang="en-GB" dirty="0"/>
              <a:t>20/05/2022</a:t>
            </a:r>
          </a:p>
          <a:p>
            <a:pPr algn="r"/>
            <a:endParaRPr lang="en-GB" u="sng" dirty="0"/>
          </a:p>
        </p:txBody>
      </p:sp>
      <p:sp>
        <p:nvSpPr>
          <p:cNvPr id="9" name="CuadroTexto 8">
            <a:extLst>
              <a:ext uri="{FF2B5EF4-FFF2-40B4-BE49-F238E27FC236}">
                <a16:creationId xmlns:a16="http://schemas.microsoft.com/office/drawing/2014/main" id="{43EBAEDA-E7C4-4737-8526-D1475480B527}"/>
              </a:ext>
            </a:extLst>
          </p:cNvPr>
          <p:cNvSpPr txBox="1"/>
          <p:nvPr/>
        </p:nvSpPr>
        <p:spPr>
          <a:xfrm>
            <a:off x="8957569" y="401087"/>
            <a:ext cx="3074633" cy="369332"/>
          </a:xfrm>
          <a:prstGeom prst="rect">
            <a:avLst/>
          </a:prstGeom>
          <a:noFill/>
        </p:spPr>
        <p:txBody>
          <a:bodyPr wrap="square" rtlCol="0">
            <a:spAutoFit/>
          </a:bodyPr>
          <a:lstStyle/>
          <a:p>
            <a:pPr algn="r"/>
            <a:r>
              <a:rPr lang="en-GB" dirty="0"/>
              <a:t>Project cost estimation: 291€</a:t>
            </a:r>
          </a:p>
        </p:txBody>
      </p:sp>
      <p:sp>
        <p:nvSpPr>
          <p:cNvPr id="10" name="CuadroTexto 9">
            <a:extLst>
              <a:ext uri="{FF2B5EF4-FFF2-40B4-BE49-F238E27FC236}">
                <a16:creationId xmlns:a16="http://schemas.microsoft.com/office/drawing/2014/main" id="{CB99D279-EFF7-423B-AEAA-AA9CCB221C4B}"/>
              </a:ext>
            </a:extLst>
          </p:cNvPr>
          <p:cNvSpPr txBox="1"/>
          <p:nvPr/>
        </p:nvSpPr>
        <p:spPr>
          <a:xfrm>
            <a:off x="159797" y="139477"/>
            <a:ext cx="3507328" cy="523220"/>
          </a:xfrm>
          <a:prstGeom prst="rect">
            <a:avLst/>
          </a:prstGeom>
          <a:noFill/>
        </p:spPr>
        <p:txBody>
          <a:bodyPr wrap="square" rtlCol="0">
            <a:spAutoFit/>
          </a:bodyPr>
          <a:lstStyle/>
          <a:p>
            <a:r>
              <a:rPr lang="en-GB" sz="2800" dirty="0"/>
              <a:t>DR – Design Release</a:t>
            </a:r>
            <a:endParaRPr lang="en-GB" sz="1400" dirty="0"/>
          </a:p>
        </p:txBody>
      </p:sp>
      <p:sp>
        <p:nvSpPr>
          <p:cNvPr id="13" name="CuadroTexto 12">
            <a:extLst>
              <a:ext uri="{FF2B5EF4-FFF2-40B4-BE49-F238E27FC236}">
                <a16:creationId xmlns:a16="http://schemas.microsoft.com/office/drawing/2014/main" id="{79CD4827-5407-4997-9B10-7FEC95C59A97}"/>
              </a:ext>
            </a:extLst>
          </p:cNvPr>
          <p:cNvSpPr txBox="1"/>
          <p:nvPr/>
        </p:nvSpPr>
        <p:spPr>
          <a:xfrm>
            <a:off x="773837" y="4331039"/>
            <a:ext cx="10644326" cy="646331"/>
          </a:xfrm>
          <a:prstGeom prst="rect">
            <a:avLst/>
          </a:prstGeom>
          <a:noFill/>
        </p:spPr>
        <p:txBody>
          <a:bodyPr wrap="square" rtlCol="0">
            <a:spAutoFit/>
          </a:bodyPr>
          <a:lstStyle/>
          <a:p>
            <a:pPr algn="ctr"/>
            <a:r>
              <a:rPr lang="en-GB" sz="3600" dirty="0"/>
              <a:t>Wheel Sensorization</a:t>
            </a:r>
            <a:endParaRPr lang="en-GB" dirty="0"/>
          </a:p>
        </p:txBody>
      </p:sp>
      <p:sp>
        <p:nvSpPr>
          <p:cNvPr id="15" name="CuadroTexto 14">
            <a:extLst>
              <a:ext uri="{FF2B5EF4-FFF2-40B4-BE49-F238E27FC236}">
                <a16:creationId xmlns:a16="http://schemas.microsoft.com/office/drawing/2014/main" id="{234CA769-D0C4-4C44-9B04-C949A2471242}"/>
              </a:ext>
            </a:extLst>
          </p:cNvPr>
          <p:cNvSpPr txBox="1"/>
          <p:nvPr/>
        </p:nvSpPr>
        <p:spPr>
          <a:xfrm>
            <a:off x="8205927" y="6024945"/>
            <a:ext cx="3826275" cy="369332"/>
          </a:xfrm>
          <a:prstGeom prst="rect">
            <a:avLst/>
          </a:prstGeom>
          <a:noFill/>
        </p:spPr>
        <p:txBody>
          <a:bodyPr wrap="square" rtlCol="0">
            <a:spAutoFit/>
          </a:bodyPr>
          <a:lstStyle/>
          <a:p>
            <a:pPr algn="r"/>
            <a:r>
              <a:rPr lang="en-GB" dirty="0"/>
              <a:t>Division chief: Rubén Jiménez Mejías</a:t>
            </a:r>
          </a:p>
        </p:txBody>
      </p:sp>
      <p:sp>
        <p:nvSpPr>
          <p:cNvPr id="17" name="CuadroTexto 16">
            <a:extLst>
              <a:ext uri="{FF2B5EF4-FFF2-40B4-BE49-F238E27FC236}">
                <a16:creationId xmlns:a16="http://schemas.microsoft.com/office/drawing/2014/main" id="{F83E081E-0D58-4092-93BC-7D33DD4F94F7}"/>
              </a:ext>
            </a:extLst>
          </p:cNvPr>
          <p:cNvSpPr txBox="1"/>
          <p:nvPr/>
        </p:nvSpPr>
        <p:spPr>
          <a:xfrm>
            <a:off x="6994359" y="6331641"/>
            <a:ext cx="5037844" cy="369332"/>
          </a:xfrm>
          <a:prstGeom prst="rect">
            <a:avLst/>
          </a:prstGeom>
          <a:noFill/>
        </p:spPr>
        <p:txBody>
          <a:bodyPr wrap="square" rtlCol="0">
            <a:spAutoFit/>
          </a:bodyPr>
          <a:lstStyle/>
          <a:p>
            <a:pPr algn="r"/>
            <a:r>
              <a:rPr lang="en-GB" dirty="0"/>
              <a:t>Project Manager: David Jiménez Urbano</a:t>
            </a:r>
          </a:p>
        </p:txBody>
      </p:sp>
      <p:pic>
        <p:nvPicPr>
          <p:cNvPr id="20" name="Imagen 19">
            <a:extLst>
              <a:ext uri="{FF2B5EF4-FFF2-40B4-BE49-F238E27FC236}">
                <a16:creationId xmlns:a16="http://schemas.microsoft.com/office/drawing/2014/main" id="{019AAD48-A798-4BA0-8EB1-6E2373D92AF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18884" y="5500590"/>
            <a:ext cx="1554228" cy="1130441"/>
          </a:xfrm>
          <a:prstGeom prst="rect">
            <a:avLst/>
          </a:prstGeom>
        </p:spPr>
      </p:pic>
      <p:pic>
        <p:nvPicPr>
          <p:cNvPr id="22" name="Imagen 21">
            <a:extLst>
              <a:ext uri="{FF2B5EF4-FFF2-40B4-BE49-F238E27FC236}">
                <a16:creationId xmlns:a16="http://schemas.microsoft.com/office/drawing/2014/main" id="{F8792064-7FD5-4580-9C9C-9E5A5A7BE5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5402" y="1543987"/>
            <a:ext cx="3410668" cy="2234260"/>
          </a:xfrm>
          <a:prstGeom prst="rect">
            <a:avLst/>
          </a:prstGeom>
          <a:ln w="38100">
            <a:solidFill>
              <a:schemeClr val="tx1"/>
            </a:solidFill>
          </a:ln>
        </p:spPr>
      </p:pic>
      <p:pic>
        <p:nvPicPr>
          <p:cNvPr id="23" name="Imagen 22">
            <a:extLst>
              <a:ext uri="{FF2B5EF4-FFF2-40B4-BE49-F238E27FC236}">
                <a16:creationId xmlns:a16="http://schemas.microsoft.com/office/drawing/2014/main" id="{E9B959B1-DD12-4F36-9304-7A78B217F06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38996" y="1566239"/>
            <a:ext cx="3314005" cy="2212008"/>
          </a:xfrm>
          <a:prstGeom prst="rect">
            <a:avLst/>
          </a:prstGeom>
          <a:ln w="38100">
            <a:solidFill>
              <a:schemeClr val="tx1"/>
            </a:solidFill>
          </a:ln>
        </p:spPr>
      </p:pic>
      <p:pic>
        <p:nvPicPr>
          <p:cNvPr id="24" name="Imagen 23">
            <a:extLst>
              <a:ext uri="{FF2B5EF4-FFF2-40B4-BE49-F238E27FC236}">
                <a16:creationId xmlns:a16="http://schemas.microsoft.com/office/drawing/2014/main" id="{7BA4C308-5D5E-478D-BD46-746049098F47}"/>
              </a:ext>
            </a:extLst>
          </p:cNvPr>
          <p:cNvPicPr>
            <a:picLocks noChangeAspect="1"/>
          </p:cNvPicPr>
          <p:nvPr/>
        </p:nvPicPr>
        <p:blipFill rotWithShape="1">
          <a:blip r:embed="rId5">
            <a:extLst>
              <a:ext uri="{28A0092B-C50C-407E-A947-70E740481C1C}">
                <a14:useLocalDpi xmlns:a14="http://schemas.microsoft.com/office/drawing/2010/main" val="0"/>
              </a:ext>
            </a:extLst>
          </a:blip>
          <a:srcRect l="2503" r="25291"/>
          <a:stretch/>
        </p:blipFill>
        <p:spPr>
          <a:xfrm>
            <a:off x="8205927" y="1562263"/>
            <a:ext cx="3319913" cy="2234259"/>
          </a:xfrm>
          <a:prstGeom prst="rect">
            <a:avLst/>
          </a:prstGeom>
          <a:ln w="38100">
            <a:solidFill>
              <a:schemeClr val="tx1"/>
            </a:solidFill>
          </a:ln>
        </p:spPr>
      </p:pic>
    </p:spTree>
    <p:extLst>
      <p:ext uri="{BB962C8B-B14F-4D97-AF65-F5344CB8AC3E}">
        <p14:creationId xmlns:p14="http://schemas.microsoft.com/office/powerpoint/2010/main" val="3377979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65F2A78-4C8A-46B5-9B77-2F2830BE87EE}"/>
              </a:ext>
            </a:extLst>
          </p:cNvPr>
          <p:cNvSpPr txBox="1"/>
          <p:nvPr/>
        </p:nvSpPr>
        <p:spPr>
          <a:xfrm>
            <a:off x="9484310" y="158712"/>
            <a:ext cx="2707690" cy="400110"/>
          </a:xfrm>
          <a:prstGeom prst="rect">
            <a:avLst/>
          </a:prstGeom>
          <a:noFill/>
        </p:spPr>
        <p:txBody>
          <a:bodyPr wrap="square" rtlCol="0">
            <a:spAutoFit/>
          </a:bodyPr>
          <a:lstStyle/>
          <a:p>
            <a:r>
              <a:rPr lang="en-GB" sz="2000" dirty="0"/>
              <a:t>Wheel Sensorization</a:t>
            </a:r>
          </a:p>
        </p:txBody>
      </p:sp>
      <p:sp>
        <p:nvSpPr>
          <p:cNvPr id="6" name="CuadroTexto 5">
            <a:extLst>
              <a:ext uri="{FF2B5EF4-FFF2-40B4-BE49-F238E27FC236}">
                <a16:creationId xmlns:a16="http://schemas.microsoft.com/office/drawing/2014/main" id="{D6E5320C-1CCA-428B-BB67-D7F369324B15}"/>
              </a:ext>
            </a:extLst>
          </p:cNvPr>
          <p:cNvSpPr txBox="1"/>
          <p:nvPr/>
        </p:nvSpPr>
        <p:spPr>
          <a:xfrm>
            <a:off x="727968" y="327989"/>
            <a:ext cx="2707686" cy="461665"/>
          </a:xfrm>
          <a:prstGeom prst="rect">
            <a:avLst/>
          </a:prstGeom>
          <a:noFill/>
        </p:spPr>
        <p:txBody>
          <a:bodyPr wrap="square" rtlCol="0">
            <a:spAutoFit/>
          </a:bodyPr>
          <a:lstStyle/>
          <a:p>
            <a:r>
              <a:rPr lang="en-GB" sz="2400" b="1" u="sng">
                <a:latin typeface="Arial" panose="020B0604020202020204" pitchFamily="34" charset="0"/>
                <a:cs typeface="Arial" panose="020B0604020202020204" pitchFamily="34" charset="0"/>
              </a:rPr>
              <a:t>Final Design</a:t>
            </a:r>
            <a:endParaRPr lang="en-GB" b="1" u="sng">
              <a:latin typeface="Arial" panose="020B0604020202020204" pitchFamily="34" charset="0"/>
              <a:cs typeface="Arial" panose="020B0604020202020204" pitchFamily="34" charset="0"/>
            </a:endParaRPr>
          </a:p>
        </p:txBody>
      </p:sp>
      <p:sp>
        <p:nvSpPr>
          <p:cNvPr id="2" name="Marcador de número de diapositiva 1">
            <a:extLst>
              <a:ext uri="{FF2B5EF4-FFF2-40B4-BE49-F238E27FC236}">
                <a16:creationId xmlns:a16="http://schemas.microsoft.com/office/drawing/2014/main" id="{1CCF4318-5300-46AB-A982-7A038DD8B184}"/>
              </a:ext>
            </a:extLst>
          </p:cNvPr>
          <p:cNvSpPr>
            <a:spLocks noGrp="1"/>
          </p:cNvSpPr>
          <p:nvPr>
            <p:ph type="sldNum" sz="quarter" idx="12"/>
          </p:nvPr>
        </p:nvSpPr>
        <p:spPr/>
        <p:txBody>
          <a:bodyPr/>
          <a:lstStyle/>
          <a:p>
            <a:fld id="{CABBF020-E6F8-45C5-8C13-DF034A6AD970}" type="slidenum">
              <a:rPr lang="en-GB" smtClean="0"/>
              <a:t>10</a:t>
            </a:fld>
            <a:endParaRPr lang="en-GB"/>
          </a:p>
        </p:txBody>
      </p:sp>
      <p:cxnSp>
        <p:nvCxnSpPr>
          <p:cNvPr id="10" name="Conector recto 9">
            <a:extLst>
              <a:ext uri="{FF2B5EF4-FFF2-40B4-BE49-F238E27FC236}">
                <a16:creationId xmlns:a16="http://schemas.microsoft.com/office/drawing/2014/main" id="{FD3DEFCA-AF37-4DA0-93D1-FA76AF917961}"/>
              </a:ext>
            </a:extLst>
          </p:cNvPr>
          <p:cNvCxnSpPr/>
          <p:nvPr/>
        </p:nvCxnSpPr>
        <p:spPr>
          <a:xfrm>
            <a:off x="257452" y="0"/>
            <a:ext cx="0" cy="68580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ECEF2D8F-0EEC-412B-A313-0CA24D9DF5C4}"/>
              </a:ext>
            </a:extLst>
          </p:cNvPr>
          <p:cNvCxnSpPr/>
          <p:nvPr/>
        </p:nvCxnSpPr>
        <p:spPr>
          <a:xfrm>
            <a:off x="338830" y="0"/>
            <a:ext cx="0" cy="68580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BF395839-BDBD-4C46-A8B1-F9A94D7EB672}"/>
              </a:ext>
            </a:extLst>
          </p:cNvPr>
          <p:cNvSpPr txBox="1"/>
          <p:nvPr/>
        </p:nvSpPr>
        <p:spPr>
          <a:xfrm>
            <a:off x="9484310" y="467951"/>
            <a:ext cx="2707690" cy="400110"/>
          </a:xfrm>
          <a:prstGeom prst="rect">
            <a:avLst/>
          </a:prstGeom>
          <a:noFill/>
        </p:spPr>
        <p:txBody>
          <a:bodyPr wrap="square" rtlCol="0">
            <a:spAutoFit/>
          </a:bodyPr>
          <a:lstStyle/>
          <a:p>
            <a:r>
              <a:rPr lang="en-GB" sz="2000"/>
              <a:t>DR – Design Release</a:t>
            </a:r>
            <a:endParaRPr lang="en-GB" sz="1100"/>
          </a:p>
        </p:txBody>
      </p:sp>
      <p:pic>
        <p:nvPicPr>
          <p:cNvPr id="13" name="Picture 12" descr="A picture containing text, electronics&#10;&#10;Description automatically generated">
            <a:extLst>
              <a:ext uri="{FF2B5EF4-FFF2-40B4-BE49-F238E27FC236}">
                <a16:creationId xmlns:a16="http://schemas.microsoft.com/office/drawing/2014/main" id="{29D02B49-4E3D-4142-8319-60B3340426B3}"/>
              </a:ext>
            </a:extLst>
          </p:cNvPr>
          <p:cNvPicPr>
            <a:picLocks noChangeAspect="1"/>
          </p:cNvPicPr>
          <p:nvPr/>
        </p:nvPicPr>
        <p:blipFill>
          <a:blip r:embed="rId2"/>
          <a:stretch>
            <a:fillRect/>
          </a:stretch>
        </p:blipFill>
        <p:spPr>
          <a:xfrm>
            <a:off x="733424" y="975665"/>
            <a:ext cx="6184900" cy="5554345"/>
          </a:xfrm>
          <a:prstGeom prst="rect">
            <a:avLst/>
          </a:prstGeom>
        </p:spPr>
      </p:pic>
      <p:pic>
        <p:nvPicPr>
          <p:cNvPr id="16" name="Picture 15" descr="A screenshot of a computer&#10;&#10;Description automatically generated with low confidence">
            <a:extLst>
              <a:ext uri="{FF2B5EF4-FFF2-40B4-BE49-F238E27FC236}">
                <a16:creationId xmlns:a16="http://schemas.microsoft.com/office/drawing/2014/main" id="{5C598F10-13BA-4EEA-AEF7-AAB9CA7F653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2918" y="975665"/>
            <a:ext cx="3015272" cy="2709641"/>
          </a:xfrm>
          <a:prstGeom prst="rect">
            <a:avLst/>
          </a:prstGeom>
          <a:noFill/>
          <a:ln>
            <a:noFill/>
          </a:ln>
        </p:spPr>
      </p:pic>
      <p:pic>
        <p:nvPicPr>
          <p:cNvPr id="17" name="Picture 16" descr="A picture containing text, electronics, circuit&#10;&#10;Description automatically generated">
            <a:extLst>
              <a:ext uri="{FF2B5EF4-FFF2-40B4-BE49-F238E27FC236}">
                <a16:creationId xmlns:a16="http://schemas.microsoft.com/office/drawing/2014/main" id="{3FD43C2E-B753-4EDE-AE4E-578AF62A666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2917" y="3823033"/>
            <a:ext cx="3015273" cy="2706978"/>
          </a:xfrm>
          <a:prstGeom prst="rect">
            <a:avLst/>
          </a:prstGeom>
          <a:noFill/>
          <a:ln>
            <a:noFill/>
          </a:ln>
        </p:spPr>
      </p:pic>
    </p:spTree>
    <p:extLst>
      <p:ext uri="{BB962C8B-B14F-4D97-AF65-F5344CB8AC3E}">
        <p14:creationId xmlns:p14="http://schemas.microsoft.com/office/powerpoint/2010/main" val="2438608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52437D4-8F1F-4939-9D57-11CE06E7B7EF}"/>
              </a:ext>
            </a:extLst>
          </p:cNvPr>
          <p:cNvPicPr>
            <a:picLocks noChangeAspect="1"/>
          </p:cNvPicPr>
          <p:nvPr/>
        </p:nvPicPr>
        <p:blipFill>
          <a:blip r:embed="rId2"/>
          <a:stretch>
            <a:fillRect/>
          </a:stretch>
        </p:blipFill>
        <p:spPr>
          <a:xfrm>
            <a:off x="727967" y="1929831"/>
            <a:ext cx="9887965" cy="4341434"/>
          </a:xfrm>
          <a:prstGeom prst="rect">
            <a:avLst/>
          </a:prstGeom>
        </p:spPr>
      </p:pic>
      <p:sp>
        <p:nvSpPr>
          <p:cNvPr id="5" name="CuadroTexto 4">
            <a:extLst>
              <a:ext uri="{FF2B5EF4-FFF2-40B4-BE49-F238E27FC236}">
                <a16:creationId xmlns:a16="http://schemas.microsoft.com/office/drawing/2014/main" id="{465F2A78-4C8A-46B5-9B77-2F2830BE87EE}"/>
              </a:ext>
            </a:extLst>
          </p:cNvPr>
          <p:cNvSpPr txBox="1"/>
          <p:nvPr/>
        </p:nvSpPr>
        <p:spPr>
          <a:xfrm>
            <a:off x="9484310" y="158712"/>
            <a:ext cx="2707690" cy="400110"/>
          </a:xfrm>
          <a:prstGeom prst="rect">
            <a:avLst/>
          </a:prstGeom>
          <a:noFill/>
        </p:spPr>
        <p:txBody>
          <a:bodyPr wrap="square" rtlCol="0">
            <a:spAutoFit/>
          </a:bodyPr>
          <a:lstStyle/>
          <a:p>
            <a:r>
              <a:rPr lang="en-GB" sz="2000" dirty="0"/>
              <a:t>Wheel Sensorization</a:t>
            </a:r>
          </a:p>
        </p:txBody>
      </p:sp>
      <p:sp>
        <p:nvSpPr>
          <p:cNvPr id="6" name="CuadroTexto 5">
            <a:extLst>
              <a:ext uri="{FF2B5EF4-FFF2-40B4-BE49-F238E27FC236}">
                <a16:creationId xmlns:a16="http://schemas.microsoft.com/office/drawing/2014/main" id="{D6E5320C-1CCA-428B-BB67-D7F369324B15}"/>
              </a:ext>
            </a:extLst>
          </p:cNvPr>
          <p:cNvSpPr txBox="1"/>
          <p:nvPr/>
        </p:nvSpPr>
        <p:spPr>
          <a:xfrm>
            <a:off x="727968" y="327989"/>
            <a:ext cx="2707686" cy="461665"/>
          </a:xfrm>
          <a:prstGeom prst="rect">
            <a:avLst/>
          </a:prstGeom>
          <a:noFill/>
        </p:spPr>
        <p:txBody>
          <a:bodyPr wrap="square" rtlCol="0">
            <a:spAutoFit/>
          </a:bodyPr>
          <a:lstStyle/>
          <a:p>
            <a:r>
              <a:rPr lang="en-GB" sz="2400" b="1" u="sng">
                <a:latin typeface="Arial" panose="020B0604020202020204" pitchFamily="34" charset="0"/>
                <a:cs typeface="Arial" panose="020B0604020202020204" pitchFamily="34" charset="0"/>
              </a:rPr>
              <a:t>Final Design</a:t>
            </a:r>
            <a:endParaRPr lang="en-GB" b="1" u="sng">
              <a:latin typeface="Arial" panose="020B0604020202020204" pitchFamily="34" charset="0"/>
              <a:cs typeface="Arial" panose="020B0604020202020204" pitchFamily="34" charset="0"/>
            </a:endParaRPr>
          </a:p>
        </p:txBody>
      </p:sp>
      <p:sp>
        <p:nvSpPr>
          <p:cNvPr id="2" name="Marcador de número de diapositiva 1">
            <a:extLst>
              <a:ext uri="{FF2B5EF4-FFF2-40B4-BE49-F238E27FC236}">
                <a16:creationId xmlns:a16="http://schemas.microsoft.com/office/drawing/2014/main" id="{1CCF4318-5300-46AB-A982-7A038DD8B184}"/>
              </a:ext>
            </a:extLst>
          </p:cNvPr>
          <p:cNvSpPr>
            <a:spLocks noGrp="1"/>
          </p:cNvSpPr>
          <p:nvPr>
            <p:ph type="sldNum" sz="quarter" idx="12"/>
          </p:nvPr>
        </p:nvSpPr>
        <p:spPr/>
        <p:txBody>
          <a:bodyPr/>
          <a:lstStyle/>
          <a:p>
            <a:fld id="{CABBF020-E6F8-45C5-8C13-DF034A6AD970}" type="slidenum">
              <a:rPr lang="en-GB" smtClean="0"/>
              <a:t>11</a:t>
            </a:fld>
            <a:endParaRPr lang="en-GB"/>
          </a:p>
        </p:txBody>
      </p:sp>
      <p:cxnSp>
        <p:nvCxnSpPr>
          <p:cNvPr id="10" name="Conector recto 9">
            <a:extLst>
              <a:ext uri="{FF2B5EF4-FFF2-40B4-BE49-F238E27FC236}">
                <a16:creationId xmlns:a16="http://schemas.microsoft.com/office/drawing/2014/main" id="{FD3DEFCA-AF37-4DA0-93D1-FA76AF917961}"/>
              </a:ext>
            </a:extLst>
          </p:cNvPr>
          <p:cNvCxnSpPr/>
          <p:nvPr/>
        </p:nvCxnSpPr>
        <p:spPr>
          <a:xfrm>
            <a:off x="257452" y="0"/>
            <a:ext cx="0" cy="68580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ECEF2D8F-0EEC-412B-A313-0CA24D9DF5C4}"/>
              </a:ext>
            </a:extLst>
          </p:cNvPr>
          <p:cNvCxnSpPr/>
          <p:nvPr/>
        </p:nvCxnSpPr>
        <p:spPr>
          <a:xfrm>
            <a:off x="338830" y="0"/>
            <a:ext cx="0" cy="68580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BF395839-BDBD-4C46-A8B1-F9A94D7EB672}"/>
              </a:ext>
            </a:extLst>
          </p:cNvPr>
          <p:cNvSpPr txBox="1"/>
          <p:nvPr/>
        </p:nvSpPr>
        <p:spPr>
          <a:xfrm>
            <a:off x="9484310" y="467951"/>
            <a:ext cx="2707690" cy="400110"/>
          </a:xfrm>
          <a:prstGeom prst="rect">
            <a:avLst/>
          </a:prstGeom>
          <a:noFill/>
        </p:spPr>
        <p:txBody>
          <a:bodyPr wrap="square" rtlCol="0">
            <a:spAutoFit/>
          </a:bodyPr>
          <a:lstStyle/>
          <a:p>
            <a:r>
              <a:rPr lang="en-GB" sz="2000"/>
              <a:t>DR – Design Release</a:t>
            </a:r>
            <a:endParaRPr lang="en-GB" sz="1100"/>
          </a:p>
        </p:txBody>
      </p:sp>
      <p:sp>
        <p:nvSpPr>
          <p:cNvPr id="12" name="TextBox 11">
            <a:extLst>
              <a:ext uri="{FF2B5EF4-FFF2-40B4-BE49-F238E27FC236}">
                <a16:creationId xmlns:a16="http://schemas.microsoft.com/office/drawing/2014/main" id="{54B69F81-4498-48A1-976A-1DBC063D2BE0}"/>
              </a:ext>
            </a:extLst>
          </p:cNvPr>
          <p:cNvSpPr txBox="1"/>
          <p:nvPr/>
        </p:nvSpPr>
        <p:spPr>
          <a:xfrm>
            <a:off x="727968" y="868663"/>
            <a:ext cx="9887964" cy="923330"/>
          </a:xfrm>
          <a:prstGeom prst="rect">
            <a:avLst/>
          </a:prstGeom>
          <a:noFill/>
        </p:spPr>
        <p:txBody>
          <a:bodyPr wrap="square" rtlCol="0">
            <a:spAutoFit/>
          </a:bodyPr>
          <a:lstStyle/>
          <a:p>
            <a:r>
              <a:rPr lang="en-GB" dirty="0"/>
              <a:t>The data obtained from this board has allowed us to confirm that, during a hard turn, the front inner tires of the car often lose traction. This data has helped improve the design of the next car, UM06, in addition to its main objective of giving wheel speed information to the autonomous system.</a:t>
            </a:r>
          </a:p>
        </p:txBody>
      </p:sp>
    </p:spTree>
    <p:extLst>
      <p:ext uri="{BB962C8B-B14F-4D97-AF65-F5344CB8AC3E}">
        <p14:creationId xmlns:p14="http://schemas.microsoft.com/office/powerpoint/2010/main" val="2612859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65F2A78-4C8A-46B5-9B77-2F2830BE87EE}"/>
              </a:ext>
            </a:extLst>
          </p:cNvPr>
          <p:cNvSpPr txBox="1"/>
          <p:nvPr/>
        </p:nvSpPr>
        <p:spPr>
          <a:xfrm>
            <a:off x="9484310" y="158712"/>
            <a:ext cx="2707690" cy="400110"/>
          </a:xfrm>
          <a:prstGeom prst="rect">
            <a:avLst/>
          </a:prstGeom>
          <a:noFill/>
        </p:spPr>
        <p:txBody>
          <a:bodyPr wrap="square" rtlCol="0">
            <a:spAutoFit/>
          </a:bodyPr>
          <a:lstStyle/>
          <a:p>
            <a:r>
              <a:rPr lang="en-GB" sz="2000" dirty="0"/>
              <a:t>Wheel Sensorization</a:t>
            </a:r>
          </a:p>
        </p:txBody>
      </p:sp>
      <p:sp>
        <p:nvSpPr>
          <p:cNvPr id="6" name="CuadroTexto 5">
            <a:extLst>
              <a:ext uri="{FF2B5EF4-FFF2-40B4-BE49-F238E27FC236}">
                <a16:creationId xmlns:a16="http://schemas.microsoft.com/office/drawing/2014/main" id="{D6E5320C-1CCA-428B-BB67-D7F369324B15}"/>
              </a:ext>
            </a:extLst>
          </p:cNvPr>
          <p:cNvSpPr txBox="1"/>
          <p:nvPr/>
        </p:nvSpPr>
        <p:spPr>
          <a:xfrm>
            <a:off x="727968" y="327989"/>
            <a:ext cx="2707686" cy="461665"/>
          </a:xfrm>
          <a:prstGeom prst="rect">
            <a:avLst/>
          </a:prstGeom>
          <a:noFill/>
        </p:spPr>
        <p:txBody>
          <a:bodyPr wrap="square" rtlCol="0">
            <a:spAutoFit/>
          </a:bodyPr>
          <a:lstStyle/>
          <a:p>
            <a:r>
              <a:rPr lang="en-GB" sz="2400" b="1" u="sng">
                <a:latin typeface="Arial" panose="020B0604020202020204" pitchFamily="34" charset="0"/>
                <a:cs typeface="Arial" panose="020B0604020202020204" pitchFamily="34" charset="0"/>
              </a:rPr>
              <a:t>Final Design</a:t>
            </a:r>
            <a:endParaRPr lang="en-GB" b="1" u="sng">
              <a:latin typeface="Arial" panose="020B0604020202020204" pitchFamily="34" charset="0"/>
              <a:cs typeface="Arial" panose="020B0604020202020204" pitchFamily="34" charset="0"/>
            </a:endParaRPr>
          </a:p>
        </p:txBody>
      </p:sp>
      <p:sp>
        <p:nvSpPr>
          <p:cNvPr id="2" name="Marcador de número de diapositiva 1">
            <a:extLst>
              <a:ext uri="{FF2B5EF4-FFF2-40B4-BE49-F238E27FC236}">
                <a16:creationId xmlns:a16="http://schemas.microsoft.com/office/drawing/2014/main" id="{1CCF4318-5300-46AB-A982-7A038DD8B184}"/>
              </a:ext>
            </a:extLst>
          </p:cNvPr>
          <p:cNvSpPr>
            <a:spLocks noGrp="1"/>
          </p:cNvSpPr>
          <p:nvPr>
            <p:ph type="sldNum" sz="quarter" idx="12"/>
          </p:nvPr>
        </p:nvSpPr>
        <p:spPr/>
        <p:txBody>
          <a:bodyPr/>
          <a:lstStyle/>
          <a:p>
            <a:fld id="{CABBF020-E6F8-45C5-8C13-DF034A6AD970}" type="slidenum">
              <a:rPr lang="en-GB" smtClean="0"/>
              <a:t>12</a:t>
            </a:fld>
            <a:endParaRPr lang="en-GB"/>
          </a:p>
        </p:txBody>
      </p:sp>
      <p:cxnSp>
        <p:nvCxnSpPr>
          <p:cNvPr id="10" name="Conector recto 9">
            <a:extLst>
              <a:ext uri="{FF2B5EF4-FFF2-40B4-BE49-F238E27FC236}">
                <a16:creationId xmlns:a16="http://schemas.microsoft.com/office/drawing/2014/main" id="{FD3DEFCA-AF37-4DA0-93D1-FA76AF917961}"/>
              </a:ext>
            </a:extLst>
          </p:cNvPr>
          <p:cNvCxnSpPr/>
          <p:nvPr/>
        </p:nvCxnSpPr>
        <p:spPr>
          <a:xfrm>
            <a:off x="257452" y="0"/>
            <a:ext cx="0" cy="68580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ECEF2D8F-0EEC-412B-A313-0CA24D9DF5C4}"/>
              </a:ext>
            </a:extLst>
          </p:cNvPr>
          <p:cNvCxnSpPr/>
          <p:nvPr/>
        </p:nvCxnSpPr>
        <p:spPr>
          <a:xfrm>
            <a:off x="338830" y="0"/>
            <a:ext cx="0" cy="68580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BF395839-BDBD-4C46-A8B1-F9A94D7EB672}"/>
              </a:ext>
            </a:extLst>
          </p:cNvPr>
          <p:cNvSpPr txBox="1"/>
          <p:nvPr/>
        </p:nvSpPr>
        <p:spPr>
          <a:xfrm>
            <a:off x="9484310" y="467951"/>
            <a:ext cx="2707690" cy="400110"/>
          </a:xfrm>
          <a:prstGeom prst="rect">
            <a:avLst/>
          </a:prstGeom>
          <a:noFill/>
        </p:spPr>
        <p:txBody>
          <a:bodyPr wrap="square" rtlCol="0">
            <a:spAutoFit/>
          </a:bodyPr>
          <a:lstStyle/>
          <a:p>
            <a:r>
              <a:rPr lang="en-GB" sz="2000"/>
              <a:t>DR – Design Release</a:t>
            </a:r>
            <a:endParaRPr lang="en-GB" sz="1100"/>
          </a:p>
        </p:txBody>
      </p:sp>
      <p:graphicFrame>
        <p:nvGraphicFramePr>
          <p:cNvPr id="12" name="Table 13">
            <a:extLst>
              <a:ext uri="{FF2B5EF4-FFF2-40B4-BE49-F238E27FC236}">
                <a16:creationId xmlns:a16="http://schemas.microsoft.com/office/drawing/2014/main" id="{C91FAA06-268A-4CA3-A0C7-F41EBEB74A4E}"/>
              </a:ext>
            </a:extLst>
          </p:cNvPr>
          <p:cNvGraphicFramePr>
            <a:graphicFrameLocks noGrp="1"/>
          </p:cNvGraphicFramePr>
          <p:nvPr>
            <p:extLst>
              <p:ext uri="{D42A27DB-BD31-4B8C-83A1-F6EECF244321}">
                <p14:modId xmlns:p14="http://schemas.microsoft.com/office/powerpoint/2010/main" val="2988484723"/>
              </p:ext>
            </p:extLst>
          </p:nvPr>
        </p:nvGraphicFramePr>
        <p:xfrm>
          <a:off x="727968" y="1632903"/>
          <a:ext cx="6437763" cy="2998667"/>
        </p:xfrm>
        <a:graphic>
          <a:graphicData uri="http://schemas.openxmlformats.org/drawingml/2006/table">
            <a:tbl>
              <a:tblPr firstRow="1" bandRow="1">
                <a:tableStyleId>{5C22544A-7EE6-4342-B048-85BDC9FD1C3A}</a:tableStyleId>
              </a:tblPr>
              <a:tblGrid>
                <a:gridCol w="4282669">
                  <a:extLst>
                    <a:ext uri="{9D8B030D-6E8A-4147-A177-3AD203B41FA5}">
                      <a16:colId xmlns:a16="http://schemas.microsoft.com/office/drawing/2014/main" val="3391750910"/>
                    </a:ext>
                  </a:extLst>
                </a:gridCol>
                <a:gridCol w="2155094">
                  <a:extLst>
                    <a:ext uri="{9D8B030D-6E8A-4147-A177-3AD203B41FA5}">
                      <a16:colId xmlns:a16="http://schemas.microsoft.com/office/drawing/2014/main" val="708862879"/>
                    </a:ext>
                  </a:extLst>
                </a:gridCol>
              </a:tblGrid>
              <a:tr h="426449">
                <a:tc>
                  <a:txBody>
                    <a:bodyPr/>
                    <a:lstStyle/>
                    <a:p>
                      <a:pPr algn="ctr"/>
                      <a:r>
                        <a:rPr lang="en-GB" noProof="0" dirty="0"/>
                        <a:t>Item</a:t>
                      </a:r>
                    </a:p>
                  </a:txBody>
                  <a:tcPr/>
                </a:tc>
                <a:tc>
                  <a:txBody>
                    <a:bodyPr/>
                    <a:lstStyle/>
                    <a:p>
                      <a:pPr algn="ctr"/>
                      <a:r>
                        <a:rPr lang="en-GB" noProof="0" dirty="0"/>
                        <a:t>Weight (grams)</a:t>
                      </a:r>
                    </a:p>
                  </a:txBody>
                  <a:tcPr/>
                </a:tc>
                <a:extLst>
                  <a:ext uri="{0D108BD9-81ED-4DB2-BD59-A6C34878D82A}">
                    <a16:rowId xmlns:a16="http://schemas.microsoft.com/office/drawing/2014/main" val="2296647271"/>
                  </a:ext>
                </a:extLst>
              </a:tr>
              <a:tr h="4264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Phonic wheel</a:t>
                      </a:r>
                    </a:p>
                  </a:txBody>
                  <a:tcPr/>
                </a:tc>
                <a:tc>
                  <a:txBody>
                    <a:bodyPr/>
                    <a:lstStyle/>
                    <a:p>
                      <a:r>
                        <a:rPr lang="en-GB" noProof="0" dirty="0"/>
                        <a:t>43</a:t>
                      </a:r>
                    </a:p>
                  </a:txBody>
                  <a:tcPr/>
                </a:tc>
                <a:extLst>
                  <a:ext uri="{0D108BD9-81ED-4DB2-BD59-A6C34878D82A}">
                    <a16:rowId xmlns:a16="http://schemas.microsoft.com/office/drawing/2014/main" val="1751404105"/>
                  </a:ext>
                </a:extLst>
              </a:tr>
              <a:tr h="4264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Wheel Speed Sensor</a:t>
                      </a:r>
                    </a:p>
                  </a:txBody>
                  <a:tcPr/>
                </a:tc>
                <a:tc>
                  <a:txBody>
                    <a:bodyPr/>
                    <a:lstStyle/>
                    <a:p>
                      <a:r>
                        <a:rPr lang="en-GB" noProof="0" dirty="0"/>
                        <a:t>70</a:t>
                      </a:r>
                    </a:p>
                  </a:txBody>
                  <a:tcPr/>
                </a:tc>
                <a:extLst>
                  <a:ext uri="{0D108BD9-81ED-4DB2-BD59-A6C34878D82A}">
                    <a16:rowId xmlns:a16="http://schemas.microsoft.com/office/drawing/2014/main" val="3875901570"/>
                  </a:ext>
                </a:extLst>
              </a:tr>
              <a:tr h="426449">
                <a:tc>
                  <a:txBody>
                    <a:bodyPr/>
                    <a:lstStyle/>
                    <a:p>
                      <a:r>
                        <a:rPr lang="en-GB" noProof="0" dirty="0"/>
                        <a:t>3d printed box</a:t>
                      </a:r>
                    </a:p>
                  </a:txBody>
                  <a:tcPr/>
                </a:tc>
                <a:tc>
                  <a:txBody>
                    <a:bodyPr/>
                    <a:lstStyle/>
                    <a:p>
                      <a:r>
                        <a:rPr lang="en-GB" noProof="0" dirty="0"/>
                        <a:t>30</a:t>
                      </a:r>
                    </a:p>
                  </a:txBody>
                  <a:tcPr/>
                </a:tc>
                <a:extLst>
                  <a:ext uri="{0D108BD9-81ED-4DB2-BD59-A6C34878D82A}">
                    <a16:rowId xmlns:a16="http://schemas.microsoft.com/office/drawing/2014/main" val="2845635507"/>
                  </a:ext>
                </a:extLst>
              </a:tr>
              <a:tr h="433211">
                <a:tc>
                  <a:txBody>
                    <a:bodyPr/>
                    <a:lstStyle/>
                    <a:p>
                      <a:r>
                        <a:rPr lang="en-GB" noProof="0" dirty="0"/>
                        <a:t>PCB + components + cabling</a:t>
                      </a:r>
                    </a:p>
                  </a:txBody>
                  <a:tcPr/>
                </a:tc>
                <a:tc>
                  <a:txBody>
                    <a:bodyPr/>
                    <a:lstStyle/>
                    <a:p>
                      <a:r>
                        <a:rPr lang="en-GB" noProof="0" dirty="0"/>
                        <a:t>40</a:t>
                      </a:r>
                    </a:p>
                  </a:txBody>
                  <a:tcPr/>
                </a:tc>
                <a:extLst>
                  <a:ext uri="{0D108BD9-81ED-4DB2-BD59-A6C34878D82A}">
                    <a16:rowId xmlns:a16="http://schemas.microsoft.com/office/drawing/2014/main" val="2127140882"/>
                  </a:ext>
                </a:extLst>
              </a:tr>
              <a:tr h="433211">
                <a:tc>
                  <a:txBody>
                    <a:bodyPr/>
                    <a:lstStyle/>
                    <a:p>
                      <a:r>
                        <a:rPr lang="en-GB" noProof="0" dirty="0"/>
                        <a:t>Steel platen</a:t>
                      </a:r>
                    </a:p>
                  </a:txBody>
                  <a:tcPr/>
                </a:tc>
                <a:tc>
                  <a:txBody>
                    <a:bodyPr/>
                    <a:lstStyle/>
                    <a:p>
                      <a:r>
                        <a:rPr lang="en-GB" noProof="0" dirty="0"/>
                        <a:t>170</a:t>
                      </a:r>
                    </a:p>
                  </a:txBody>
                  <a:tcPr/>
                </a:tc>
                <a:extLst>
                  <a:ext uri="{0D108BD9-81ED-4DB2-BD59-A6C34878D82A}">
                    <a16:rowId xmlns:a16="http://schemas.microsoft.com/office/drawing/2014/main" val="49907811"/>
                  </a:ext>
                </a:extLst>
              </a:tr>
              <a:tr h="4264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TOTAL weight of assembly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353</a:t>
                      </a:r>
                    </a:p>
                  </a:txBody>
                  <a:tcPr/>
                </a:tc>
                <a:extLst>
                  <a:ext uri="{0D108BD9-81ED-4DB2-BD59-A6C34878D82A}">
                    <a16:rowId xmlns:a16="http://schemas.microsoft.com/office/drawing/2014/main" val="3508422862"/>
                  </a:ext>
                </a:extLst>
              </a:tr>
            </a:tbl>
          </a:graphicData>
        </a:graphic>
      </p:graphicFrame>
      <p:sp>
        <p:nvSpPr>
          <p:cNvPr id="14" name="TextBox 13">
            <a:extLst>
              <a:ext uri="{FF2B5EF4-FFF2-40B4-BE49-F238E27FC236}">
                <a16:creationId xmlns:a16="http://schemas.microsoft.com/office/drawing/2014/main" id="{46992C5A-657B-458E-8EDC-3F51DC7F4F75}"/>
              </a:ext>
            </a:extLst>
          </p:cNvPr>
          <p:cNvSpPr txBox="1"/>
          <p:nvPr/>
        </p:nvSpPr>
        <p:spPr>
          <a:xfrm>
            <a:off x="727968" y="992634"/>
            <a:ext cx="9887964" cy="369332"/>
          </a:xfrm>
          <a:prstGeom prst="rect">
            <a:avLst/>
          </a:prstGeom>
          <a:noFill/>
        </p:spPr>
        <p:txBody>
          <a:bodyPr wrap="square" rtlCol="0">
            <a:spAutoFit/>
          </a:bodyPr>
          <a:lstStyle/>
          <a:p>
            <a:r>
              <a:rPr lang="en-GB" dirty="0"/>
              <a:t>Weight:</a:t>
            </a:r>
          </a:p>
        </p:txBody>
      </p:sp>
    </p:spTree>
    <p:extLst>
      <p:ext uri="{BB962C8B-B14F-4D97-AF65-F5344CB8AC3E}">
        <p14:creationId xmlns:p14="http://schemas.microsoft.com/office/powerpoint/2010/main" val="628167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65F2A78-4C8A-46B5-9B77-2F2830BE87EE}"/>
              </a:ext>
            </a:extLst>
          </p:cNvPr>
          <p:cNvSpPr txBox="1"/>
          <p:nvPr/>
        </p:nvSpPr>
        <p:spPr>
          <a:xfrm>
            <a:off x="9484310" y="158712"/>
            <a:ext cx="2707690" cy="400110"/>
          </a:xfrm>
          <a:prstGeom prst="rect">
            <a:avLst/>
          </a:prstGeom>
          <a:noFill/>
        </p:spPr>
        <p:txBody>
          <a:bodyPr wrap="square" rtlCol="0">
            <a:spAutoFit/>
          </a:bodyPr>
          <a:lstStyle/>
          <a:p>
            <a:r>
              <a:rPr lang="en-GB" sz="2000" dirty="0"/>
              <a:t>Wheel Sensorization</a:t>
            </a:r>
          </a:p>
        </p:txBody>
      </p:sp>
      <p:sp>
        <p:nvSpPr>
          <p:cNvPr id="6" name="CuadroTexto 5">
            <a:extLst>
              <a:ext uri="{FF2B5EF4-FFF2-40B4-BE49-F238E27FC236}">
                <a16:creationId xmlns:a16="http://schemas.microsoft.com/office/drawing/2014/main" id="{D6E5320C-1CCA-428B-BB67-D7F369324B15}"/>
              </a:ext>
            </a:extLst>
          </p:cNvPr>
          <p:cNvSpPr txBox="1"/>
          <p:nvPr/>
        </p:nvSpPr>
        <p:spPr>
          <a:xfrm>
            <a:off x="727968" y="327989"/>
            <a:ext cx="3790764" cy="738664"/>
          </a:xfrm>
          <a:prstGeom prst="rect">
            <a:avLst/>
          </a:prstGeom>
          <a:noFill/>
        </p:spPr>
        <p:txBody>
          <a:bodyPr wrap="square" rtlCol="0">
            <a:spAutoFit/>
          </a:bodyPr>
          <a:lstStyle/>
          <a:p>
            <a:r>
              <a:rPr lang="en-GB" sz="2400" b="1" u="sng">
                <a:latin typeface="Arial" panose="020B0604020202020204" pitchFamily="34" charset="0"/>
                <a:cs typeface="Arial" panose="020B0604020202020204" pitchFamily="34" charset="0"/>
              </a:rPr>
              <a:t>Bill of Materials (BOM)</a:t>
            </a:r>
          </a:p>
          <a:p>
            <a:endParaRPr lang="en-GB" b="1" u="sng">
              <a:latin typeface="Arial" panose="020B0604020202020204" pitchFamily="34" charset="0"/>
              <a:cs typeface="Arial" panose="020B0604020202020204" pitchFamily="34" charset="0"/>
            </a:endParaRPr>
          </a:p>
        </p:txBody>
      </p:sp>
      <p:sp>
        <p:nvSpPr>
          <p:cNvPr id="2" name="Marcador de número de diapositiva 1">
            <a:extLst>
              <a:ext uri="{FF2B5EF4-FFF2-40B4-BE49-F238E27FC236}">
                <a16:creationId xmlns:a16="http://schemas.microsoft.com/office/drawing/2014/main" id="{A9E75746-FDFB-4840-8B4A-2A0045D1141D}"/>
              </a:ext>
            </a:extLst>
          </p:cNvPr>
          <p:cNvSpPr>
            <a:spLocks noGrp="1"/>
          </p:cNvSpPr>
          <p:nvPr>
            <p:ph type="sldNum" sz="quarter" idx="12"/>
          </p:nvPr>
        </p:nvSpPr>
        <p:spPr/>
        <p:txBody>
          <a:bodyPr/>
          <a:lstStyle/>
          <a:p>
            <a:fld id="{CABBF020-E6F8-45C5-8C13-DF034A6AD970}" type="slidenum">
              <a:rPr lang="en-GB" smtClean="0"/>
              <a:t>13</a:t>
            </a:fld>
            <a:endParaRPr lang="en-GB"/>
          </a:p>
        </p:txBody>
      </p:sp>
      <p:cxnSp>
        <p:nvCxnSpPr>
          <p:cNvPr id="8" name="Conector recto 7">
            <a:extLst>
              <a:ext uri="{FF2B5EF4-FFF2-40B4-BE49-F238E27FC236}">
                <a16:creationId xmlns:a16="http://schemas.microsoft.com/office/drawing/2014/main" id="{633399D7-4DC1-4CE5-A4C8-BD2E31EAAA2A}"/>
              </a:ext>
            </a:extLst>
          </p:cNvPr>
          <p:cNvCxnSpPr/>
          <p:nvPr/>
        </p:nvCxnSpPr>
        <p:spPr>
          <a:xfrm>
            <a:off x="257452" y="0"/>
            <a:ext cx="0" cy="68580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A5B71FC2-5E0F-4B1B-BD90-197A772A1A1D}"/>
              </a:ext>
            </a:extLst>
          </p:cNvPr>
          <p:cNvCxnSpPr/>
          <p:nvPr/>
        </p:nvCxnSpPr>
        <p:spPr>
          <a:xfrm>
            <a:off x="338830" y="0"/>
            <a:ext cx="0" cy="68580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DC3D5207-720F-4C5D-B221-A4259CA2772C}"/>
              </a:ext>
            </a:extLst>
          </p:cNvPr>
          <p:cNvSpPr txBox="1"/>
          <p:nvPr/>
        </p:nvSpPr>
        <p:spPr>
          <a:xfrm>
            <a:off x="9484310" y="467951"/>
            <a:ext cx="2707690" cy="400110"/>
          </a:xfrm>
          <a:prstGeom prst="rect">
            <a:avLst/>
          </a:prstGeom>
          <a:noFill/>
        </p:spPr>
        <p:txBody>
          <a:bodyPr wrap="square" rtlCol="0">
            <a:spAutoFit/>
          </a:bodyPr>
          <a:lstStyle/>
          <a:p>
            <a:r>
              <a:rPr lang="en-GB" sz="2000"/>
              <a:t>DR – Design Release</a:t>
            </a:r>
            <a:endParaRPr lang="en-GB" sz="1100"/>
          </a:p>
        </p:txBody>
      </p:sp>
      <p:graphicFrame>
        <p:nvGraphicFramePr>
          <p:cNvPr id="11" name="Table 13">
            <a:extLst>
              <a:ext uri="{FF2B5EF4-FFF2-40B4-BE49-F238E27FC236}">
                <a16:creationId xmlns:a16="http://schemas.microsoft.com/office/drawing/2014/main" id="{065DCFB9-8859-4DEF-90C9-DEA493CA1112}"/>
              </a:ext>
            </a:extLst>
          </p:cNvPr>
          <p:cNvGraphicFramePr>
            <a:graphicFrameLocks noGrp="1"/>
          </p:cNvGraphicFramePr>
          <p:nvPr>
            <p:extLst>
              <p:ext uri="{D42A27DB-BD31-4B8C-83A1-F6EECF244321}">
                <p14:modId xmlns:p14="http://schemas.microsoft.com/office/powerpoint/2010/main" val="1775760370"/>
              </p:ext>
            </p:extLst>
          </p:nvPr>
        </p:nvGraphicFramePr>
        <p:xfrm>
          <a:off x="727968" y="1064276"/>
          <a:ext cx="11206580" cy="3844803"/>
        </p:xfrm>
        <a:graphic>
          <a:graphicData uri="http://schemas.openxmlformats.org/drawingml/2006/table">
            <a:tbl>
              <a:tblPr firstRow="1" bandRow="1">
                <a:tableStyleId>{5C22544A-7EE6-4342-B048-85BDC9FD1C3A}</a:tableStyleId>
              </a:tblPr>
              <a:tblGrid>
                <a:gridCol w="4432251">
                  <a:extLst>
                    <a:ext uri="{9D8B030D-6E8A-4147-A177-3AD203B41FA5}">
                      <a16:colId xmlns:a16="http://schemas.microsoft.com/office/drawing/2014/main" val="3391750910"/>
                    </a:ext>
                  </a:extLst>
                </a:gridCol>
                <a:gridCol w="1847250">
                  <a:extLst>
                    <a:ext uri="{9D8B030D-6E8A-4147-A177-3AD203B41FA5}">
                      <a16:colId xmlns:a16="http://schemas.microsoft.com/office/drawing/2014/main" val="4038986465"/>
                    </a:ext>
                  </a:extLst>
                </a:gridCol>
                <a:gridCol w="3332285">
                  <a:extLst>
                    <a:ext uri="{9D8B030D-6E8A-4147-A177-3AD203B41FA5}">
                      <a16:colId xmlns:a16="http://schemas.microsoft.com/office/drawing/2014/main" val="3927631605"/>
                    </a:ext>
                  </a:extLst>
                </a:gridCol>
                <a:gridCol w="1594794">
                  <a:extLst>
                    <a:ext uri="{9D8B030D-6E8A-4147-A177-3AD203B41FA5}">
                      <a16:colId xmlns:a16="http://schemas.microsoft.com/office/drawing/2014/main" val="1614162124"/>
                    </a:ext>
                  </a:extLst>
                </a:gridCol>
              </a:tblGrid>
              <a:tr h="426449">
                <a:tc>
                  <a:txBody>
                    <a:bodyPr/>
                    <a:lstStyle/>
                    <a:p>
                      <a:pPr algn="ctr"/>
                      <a:r>
                        <a:rPr lang="en-GB" noProof="0" dirty="0"/>
                        <a:t>Item</a:t>
                      </a:r>
                    </a:p>
                  </a:txBody>
                  <a:tcPr/>
                </a:tc>
                <a:tc>
                  <a:txBody>
                    <a:bodyPr/>
                    <a:lstStyle/>
                    <a:p>
                      <a:pPr algn="ctr"/>
                      <a:r>
                        <a:rPr lang="en-GB" noProof="0" dirty="0"/>
                        <a:t>Quantity</a:t>
                      </a:r>
                    </a:p>
                  </a:txBody>
                  <a:tcPr/>
                </a:tc>
                <a:tc>
                  <a:txBody>
                    <a:bodyPr/>
                    <a:lstStyle/>
                    <a:p>
                      <a:pPr algn="ctr"/>
                      <a:r>
                        <a:rPr lang="en-GB" noProof="0" dirty="0"/>
                        <a:t>Description</a:t>
                      </a:r>
                    </a:p>
                  </a:txBody>
                  <a:tcPr/>
                </a:tc>
                <a:tc>
                  <a:txBody>
                    <a:bodyPr/>
                    <a:lstStyle/>
                    <a:p>
                      <a:pPr algn="ctr"/>
                      <a:r>
                        <a:rPr lang="en-GB" noProof="0" dirty="0"/>
                        <a:t>Cost</a:t>
                      </a:r>
                    </a:p>
                  </a:txBody>
                  <a:tcPr/>
                </a:tc>
                <a:extLst>
                  <a:ext uri="{0D108BD9-81ED-4DB2-BD59-A6C34878D82A}">
                    <a16:rowId xmlns:a16="http://schemas.microsoft.com/office/drawing/2014/main" val="2296647271"/>
                  </a:ext>
                </a:extLst>
              </a:tr>
              <a:tr h="4264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dk1"/>
                          </a:solidFill>
                          <a:effectLst/>
                          <a:latin typeface="+mn-lt"/>
                          <a:ea typeface="+mn-ea"/>
                          <a:cs typeface="+mn-cs"/>
                        </a:rPr>
                        <a:t>Electronic Components</a:t>
                      </a:r>
                      <a:endParaRPr lang="en-GB" dirty="0">
                        <a:effectLst/>
                      </a:endParaRPr>
                    </a:p>
                  </a:txBody>
                  <a:tcPr/>
                </a:tc>
                <a:tc>
                  <a:txBody>
                    <a:bodyPr/>
                    <a:lstStyle/>
                    <a:p>
                      <a:r>
                        <a:rPr lang="en-GB" noProof="0" dirty="0"/>
                        <a:t>Set for 4 PCBs</a:t>
                      </a:r>
                    </a:p>
                  </a:txBody>
                  <a:tcPr/>
                </a:tc>
                <a:tc>
                  <a:txBody>
                    <a:bodyPr/>
                    <a:lstStyle/>
                    <a:p>
                      <a:r>
                        <a:rPr lang="en-GB" noProof="0" dirty="0"/>
                        <a:t>Mouser</a:t>
                      </a:r>
                    </a:p>
                  </a:txBody>
                  <a:tcPr/>
                </a:tc>
                <a:tc>
                  <a:txBody>
                    <a:bodyPr/>
                    <a:lstStyle/>
                    <a:p>
                      <a:r>
                        <a:rPr lang="en-GB" noProof="0" dirty="0"/>
                        <a:t>~70€</a:t>
                      </a:r>
                    </a:p>
                  </a:txBody>
                  <a:tcPr/>
                </a:tc>
                <a:extLst>
                  <a:ext uri="{0D108BD9-81ED-4DB2-BD59-A6C34878D82A}">
                    <a16:rowId xmlns:a16="http://schemas.microsoft.com/office/drawing/2014/main" val="1751404105"/>
                  </a:ext>
                </a:extLst>
              </a:tr>
              <a:tr h="4264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Wheel Speed Sensor</a:t>
                      </a:r>
                    </a:p>
                  </a:txBody>
                  <a:tcPr/>
                </a:tc>
                <a:tc>
                  <a:txBody>
                    <a:bodyPr/>
                    <a:lstStyle/>
                    <a:p>
                      <a:r>
                        <a:rPr lang="en-GB" noProof="0" dirty="0"/>
                        <a:t>4</a:t>
                      </a:r>
                    </a:p>
                  </a:txBody>
                  <a:tcPr/>
                </a:tc>
                <a:tc>
                  <a:txBody>
                    <a:bodyPr/>
                    <a:lstStyle/>
                    <a:p>
                      <a:r>
                        <a:rPr lang="en-GB" noProof="0" dirty="0"/>
                        <a:t>RS</a:t>
                      </a:r>
                    </a:p>
                  </a:txBody>
                  <a:tcPr/>
                </a:tc>
                <a:tc>
                  <a:txBody>
                    <a:bodyPr/>
                    <a:lstStyle/>
                    <a:p>
                      <a:r>
                        <a:rPr lang="en-GB" noProof="0" dirty="0"/>
                        <a:t>200€</a:t>
                      </a:r>
                    </a:p>
                  </a:txBody>
                  <a:tcPr/>
                </a:tc>
                <a:extLst>
                  <a:ext uri="{0D108BD9-81ED-4DB2-BD59-A6C34878D82A}">
                    <a16:rowId xmlns:a16="http://schemas.microsoft.com/office/drawing/2014/main" val="3875901570"/>
                  </a:ext>
                </a:extLst>
              </a:tr>
              <a:tr h="426449">
                <a:tc>
                  <a:txBody>
                    <a:bodyPr/>
                    <a:lstStyle/>
                    <a:p>
                      <a:r>
                        <a:rPr lang="en-GB" noProof="0" dirty="0"/>
                        <a:t>Phonic wheels*</a:t>
                      </a:r>
                    </a:p>
                  </a:txBody>
                  <a:tcPr/>
                </a:tc>
                <a:tc>
                  <a:txBody>
                    <a:bodyPr/>
                    <a:lstStyle/>
                    <a:p>
                      <a:r>
                        <a:rPr lang="en-GB" noProof="0" dirty="0"/>
                        <a:t>4</a:t>
                      </a:r>
                    </a:p>
                  </a:txBody>
                  <a:tcPr/>
                </a:tc>
                <a:tc>
                  <a:txBody>
                    <a:bodyPr/>
                    <a:lstStyle/>
                    <a:p>
                      <a:r>
                        <a:rPr lang="en-GB" noProof="0" dirty="0"/>
                        <a:t>Laser cut steel</a:t>
                      </a:r>
                    </a:p>
                  </a:txBody>
                  <a:tcPr/>
                </a:tc>
                <a:tc>
                  <a:txBody>
                    <a:bodyPr/>
                    <a:lstStyle/>
                    <a:p>
                      <a:r>
                        <a:rPr lang="en-GB" noProof="0" dirty="0"/>
                        <a:t>~0</a:t>
                      </a:r>
                    </a:p>
                  </a:txBody>
                  <a:tcPr/>
                </a:tc>
                <a:extLst>
                  <a:ext uri="{0D108BD9-81ED-4DB2-BD59-A6C34878D82A}">
                    <a16:rowId xmlns:a16="http://schemas.microsoft.com/office/drawing/2014/main" val="2845635507"/>
                  </a:ext>
                </a:extLst>
              </a:tr>
              <a:tr h="433211">
                <a:tc>
                  <a:txBody>
                    <a:bodyPr/>
                    <a:lstStyle/>
                    <a:p>
                      <a:r>
                        <a:rPr lang="en-GB" noProof="0" dirty="0"/>
                        <a:t>Box with lid</a:t>
                      </a:r>
                    </a:p>
                  </a:txBody>
                  <a:tcPr/>
                </a:tc>
                <a:tc>
                  <a:txBody>
                    <a:bodyPr/>
                    <a:lstStyle/>
                    <a:p>
                      <a:r>
                        <a:rPr lang="en-GB" noProof="0" dirty="0"/>
                        <a:t>4</a:t>
                      </a:r>
                    </a:p>
                  </a:txBody>
                  <a:tcPr/>
                </a:tc>
                <a:tc>
                  <a:txBody>
                    <a:bodyPr/>
                    <a:lstStyle/>
                    <a:p>
                      <a:r>
                        <a:rPr lang="en-GB" noProof="0" dirty="0"/>
                        <a:t>3d printed PLA, 30g at 30€/kg</a:t>
                      </a:r>
                    </a:p>
                  </a:txBody>
                  <a:tcPr/>
                </a:tc>
                <a:tc>
                  <a:txBody>
                    <a:bodyPr/>
                    <a:lstStyle/>
                    <a:p>
                      <a:r>
                        <a:rPr lang="en-GB" noProof="0" dirty="0"/>
                        <a:t>1€</a:t>
                      </a:r>
                    </a:p>
                  </a:txBody>
                  <a:tcPr/>
                </a:tc>
                <a:extLst>
                  <a:ext uri="{0D108BD9-81ED-4DB2-BD59-A6C34878D82A}">
                    <a16:rowId xmlns:a16="http://schemas.microsoft.com/office/drawing/2014/main" val="2127140882"/>
                  </a:ext>
                </a:extLst>
              </a:tr>
              <a:tr h="426449">
                <a:tc>
                  <a:txBody>
                    <a:bodyPr/>
                    <a:lstStyle/>
                    <a:p>
                      <a:r>
                        <a:rPr lang="en-GB" noProof="0" dirty="0"/>
                        <a:t>Waterproof connector</a:t>
                      </a:r>
                    </a:p>
                  </a:txBody>
                  <a:tcPr/>
                </a:tc>
                <a:tc>
                  <a:txBody>
                    <a:bodyPr/>
                    <a:lstStyle/>
                    <a:p>
                      <a:r>
                        <a:rPr lang="en-GB" noProof="0" dirty="0"/>
                        <a:t>4</a:t>
                      </a:r>
                    </a:p>
                  </a:txBody>
                  <a:tcPr/>
                </a:tc>
                <a:tc>
                  <a:txBody>
                    <a:bodyPr/>
                    <a:lstStyle/>
                    <a:p>
                      <a:r>
                        <a:rPr lang="en-GB" noProof="0" dirty="0"/>
                        <a:t>Mouser</a:t>
                      </a:r>
                    </a:p>
                  </a:txBody>
                  <a:tcPr/>
                </a:tc>
                <a:tc>
                  <a:txBody>
                    <a:bodyPr/>
                    <a:lstStyle/>
                    <a:p>
                      <a:r>
                        <a:rPr lang="en-GB" noProof="0" dirty="0"/>
                        <a:t>15€</a:t>
                      </a:r>
                    </a:p>
                  </a:txBody>
                  <a:tcPr/>
                </a:tc>
                <a:extLst>
                  <a:ext uri="{0D108BD9-81ED-4DB2-BD59-A6C34878D82A}">
                    <a16:rowId xmlns:a16="http://schemas.microsoft.com/office/drawing/2014/main" val="3340345406"/>
                  </a:ext>
                </a:extLst>
              </a:tr>
              <a:tr h="426449">
                <a:tc>
                  <a:txBody>
                    <a:bodyPr/>
                    <a:lstStyle/>
                    <a:p>
                      <a:r>
                        <a:rPr lang="en-GB" noProof="0" dirty="0"/>
                        <a:t>PCB</a:t>
                      </a:r>
                    </a:p>
                  </a:txBody>
                  <a:tcPr/>
                </a:tc>
                <a:tc>
                  <a:txBody>
                    <a:bodyPr/>
                    <a:lstStyle/>
                    <a:p>
                      <a:r>
                        <a:rPr lang="en-GB" noProof="0" dirty="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JLCPCB</a:t>
                      </a:r>
                    </a:p>
                  </a:txBody>
                  <a:tcPr/>
                </a:tc>
                <a:tc>
                  <a:txBody>
                    <a:bodyPr/>
                    <a:lstStyle/>
                    <a:p>
                      <a:r>
                        <a:rPr lang="en-GB" noProof="0" dirty="0"/>
                        <a:t>5€</a:t>
                      </a:r>
                    </a:p>
                  </a:txBody>
                  <a:tcPr/>
                </a:tc>
                <a:extLst>
                  <a:ext uri="{0D108BD9-81ED-4DB2-BD59-A6C34878D82A}">
                    <a16:rowId xmlns:a16="http://schemas.microsoft.com/office/drawing/2014/main" val="4184462197"/>
                  </a:ext>
                </a:extLst>
              </a:tr>
              <a:tr h="4264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Steel platen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Built in workshop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~0</a:t>
                      </a:r>
                    </a:p>
                  </a:txBody>
                  <a:tcPr/>
                </a:tc>
                <a:extLst>
                  <a:ext uri="{0D108BD9-81ED-4DB2-BD59-A6C34878D82A}">
                    <a16:rowId xmlns:a16="http://schemas.microsoft.com/office/drawing/2014/main" val="656312190"/>
                  </a:ext>
                </a:extLst>
              </a:tr>
              <a:tr h="4264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TOTAL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4 sets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291€</a:t>
                      </a:r>
                    </a:p>
                  </a:txBody>
                  <a:tcPr/>
                </a:tc>
                <a:extLst>
                  <a:ext uri="{0D108BD9-81ED-4DB2-BD59-A6C34878D82A}">
                    <a16:rowId xmlns:a16="http://schemas.microsoft.com/office/drawing/2014/main" val="3508422862"/>
                  </a:ext>
                </a:extLst>
              </a:tr>
            </a:tbl>
          </a:graphicData>
        </a:graphic>
      </p:graphicFrame>
      <p:sp>
        <p:nvSpPr>
          <p:cNvPr id="3" name="TextBox 2">
            <a:extLst>
              <a:ext uri="{FF2B5EF4-FFF2-40B4-BE49-F238E27FC236}">
                <a16:creationId xmlns:a16="http://schemas.microsoft.com/office/drawing/2014/main" id="{0A9209C2-AB55-48C0-B90E-9CD03EBC25E1}"/>
              </a:ext>
            </a:extLst>
          </p:cNvPr>
          <p:cNvSpPr txBox="1"/>
          <p:nvPr/>
        </p:nvSpPr>
        <p:spPr>
          <a:xfrm>
            <a:off x="727968" y="5105294"/>
            <a:ext cx="9519594" cy="369332"/>
          </a:xfrm>
          <a:prstGeom prst="rect">
            <a:avLst/>
          </a:prstGeom>
          <a:noFill/>
        </p:spPr>
        <p:txBody>
          <a:bodyPr wrap="none" rtlCol="0">
            <a:spAutoFit/>
          </a:bodyPr>
          <a:lstStyle/>
          <a:p>
            <a:r>
              <a:rPr lang="en-GB" dirty="0"/>
              <a:t>*We chose a cheaper and lighter reluctor sensor from RS that still met our needs, different from PA.</a:t>
            </a:r>
          </a:p>
        </p:txBody>
      </p:sp>
    </p:spTree>
    <p:extLst>
      <p:ext uri="{BB962C8B-B14F-4D97-AF65-F5344CB8AC3E}">
        <p14:creationId xmlns:p14="http://schemas.microsoft.com/office/powerpoint/2010/main" val="946791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7EB1DFC-61AC-488E-BABE-741124364169}"/>
              </a:ext>
            </a:extLst>
          </p:cNvPr>
          <p:cNvSpPr txBox="1"/>
          <p:nvPr/>
        </p:nvSpPr>
        <p:spPr>
          <a:xfrm>
            <a:off x="9484310" y="467951"/>
            <a:ext cx="2707690" cy="400110"/>
          </a:xfrm>
          <a:prstGeom prst="rect">
            <a:avLst/>
          </a:prstGeom>
          <a:noFill/>
        </p:spPr>
        <p:txBody>
          <a:bodyPr wrap="square" rtlCol="0">
            <a:spAutoFit/>
          </a:bodyPr>
          <a:lstStyle/>
          <a:p>
            <a:r>
              <a:rPr lang="en-GB" sz="2000"/>
              <a:t>DR – Design Release</a:t>
            </a:r>
            <a:endParaRPr lang="en-GB" sz="1100"/>
          </a:p>
        </p:txBody>
      </p:sp>
      <p:sp>
        <p:nvSpPr>
          <p:cNvPr id="5" name="CuadroTexto 4">
            <a:extLst>
              <a:ext uri="{FF2B5EF4-FFF2-40B4-BE49-F238E27FC236}">
                <a16:creationId xmlns:a16="http://schemas.microsoft.com/office/drawing/2014/main" id="{465F2A78-4C8A-46B5-9B77-2F2830BE87EE}"/>
              </a:ext>
            </a:extLst>
          </p:cNvPr>
          <p:cNvSpPr txBox="1"/>
          <p:nvPr/>
        </p:nvSpPr>
        <p:spPr>
          <a:xfrm>
            <a:off x="9484310" y="158712"/>
            <a:ext cx="2707690" cy="400110"/>
          </a:xfrm>
          <a:prstGeom prst="rect">
            <a:avLst/>
          </a:prstGeom>
          <a:noFill/>
        </p:spPr>
        <p:txBody>
          <a:bodyPr wrap="square" rtlCol="0">
            <a:spAutoFit/>
          </a:bodyPr>
          <a:lstStyle/>
          <a:p>
            <a:r>
              <a:rPr lang="en-GB" sz="2000" dirty="0"/>
              <a:t>Wheel Sensorization</a:t>
            </a:r>
          </a:p>
        </p:txBody>
      </p:sp>
      <p:sp>
        <p:nvSpPr>
          <p:cNvPr id="6" name="CuadroTexto 5">
            <a:extLst>
              <a:ext uri="{FF2B5EF4-FFF2-40B4-BE49-F238E27FC236}">
                <a16:creationId xmlns:a16="http://schemas.microsoft.com/office/drawing/2014/main" id="{D6E5320C-1CCA-428B-BB67-D7F369324B15}"/>
              </a:ext>
            </a:extLst>
          </p:cNvPr>
          <p:cNvSpPr txBox="1"/>
          <p:nvPr/>
        </p:nvSpPr>
        <p:spPr>
          <a:xfrm>
            <a:off x="727968" y="327989"/>
            <a:ext cx="3835153" cy="461665"/>
          </a:xfrm>
          <a:prstGeom prst="rect">
            <a:avLst/>
          </a:prstGeom>
          <a:noFill/>
        </p:spPr>
        <p:txBody>
          <a:bodyPr wrap="square" rtlCol="0">
            <a:spAutoFit/>
          </a:bodyPr>
          <a:lstStyle/>
          <a:p>
            <a:r>
              <a:rPr lang="en-GB" sz="2400" b="1" u="sng">
                <a:latin typeface="Arial" panose="020B0604020202020204" pitchFamily="34" charset="0"/>
                <a:cs typeface="Arial" panose="020B0604020202020204" pitchFamily="34" charset="0"/>
              </a:rPr>
              <a:t>Validation Plan: Results</a:t>
            </a:r>
            <a:endParaRPr lang="en-GB" b="1" u="sng">
              <a:latin typeface="Arial" panose="020B0604020202020204" pitchFamily="34" charset="0"/>
              <a:cs typeface="Arial" panose="020B0604020202020204" pitchFamily="34" charset="0"/>
            </a:endParaRPr>
          </a:p>
        </p:txBody>
      </p:sp>
      <p:sp>
        <p:nvSpPr>
          <p:cNvPr id="2" name="Marcador de número de diapositiva 1">
            <a:extLst>
              <a:ext uri="{FF2B5EF4-FFF2-40B4-BE49-F238E27FC236}">
                <a16:creationId xmlns:a16="http://schemas.microsoft.com/office/drawing/2014/main" id="{A9E75746-FDFB-4840-8B4A-2A0045D1141D}"/>
              </a:ext>
            </a:extLst>
          </p:cNvPr>
          <p:cNvSpPr>
            <a:spLocks noGrp="1"/>
          </p:cNvSpPr>
          <p:nvPr>
            <p:ph type="sldNum" sz="quarter" idx="12"/>
          </p:nvPr>
        </p:nvSpPr>
        <p:spPr/>
        <p:txBody>
          <a:bodyPr/>
          <a:lstStyle/>
          <a:p>
            <a:fld id="{CABBF020-E6F8-45C5-8C13-DF034A6AD970}" type="slidenum">
              <a:rPr lang="en-GB" smtClean="0"/>
              <a:t>14</a:t>
            </a:fld>
            <a:endParaRPr lang="en-GB"/>
          </a:p>
        </p:txBody>
      </p:sp>
      <p:cxnSp>
        <p:nvCxnSpPr>
          <p:cNvPr id="8" name="Conector recto 7">
            <a:extLst>
              <a:ext uri="{FF2B5EF4-FFF2-40B4-BE49-F238E27FC236}">
                <a16:creationId xmlns:a16="http://schemas.microsoft.com/office/drawing/2014/main" id="{CA98DF50-70B3-4308-922A-E55D1B89D1D4}"/>
              </a:ext>
            </a:extLst>
          </p:cNvPr>
          <p:cNvCxnSpPr/>
          <p:nvPr/>
        </p:nvCxnSpPr>
        <p:spPr>
          <a:xfrm>
            <a:off x="257452" y="0"/>
            <a:ext cx="0" cy="68580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FB04444B-667B-418F-8843-79C0B345C2B9}"/>
              </a:ext>
            </a:extLst>
          </p:cNvPr>
          <p:cNvCxnSpPr/>
          <p:nvPr/>
        </p:nvCxnSpPr>
        <p:spPr>
          <a:xfrm>
            <a:off x="338830" y="0"/>
            <a:ext cx="0" cy="68580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0496611-3D2D-4AD7-A484-51AB1E5DA480}"/>
              </a:ext>
            </a:extLst>
          </p:cNvPr>
          <p:cNvSpPr txBox="1"/>
          <p:nvPr/>
        </p:nvSpPr>
        <p:spPr>
          <a:xfrm>
            <a:off x="727969" y="898045"/>
            <a:ext cx="11206580" cy="1200329"/>
          </a:xfrm>
          <a:prstGeom prst="rect">
            <a:avLst/>
          </a:prstGeom>
          <a:noFill/>
        </p:spPr>
        <p:txBody>
          <a:bodyPr wrap="square" rtlCol="0">
            <a:spAutoFit/>
          </a:bodyPr>
          <a:lstStyle/>
          <a:p>
            <a:r>
              <a:rPr lang="en-GB" dirty="0"/>
              <a:t>Before the manufacturing of the PCB, the circuit that converts the analog signal of the reluctor sensor into a digital signal for the microcontroller was tested with an Arduino, and afterwards with an oscilloscope. After the tests, we opted to use a MAX9926 chip instead of LM1815 for this task, because it provides a more consistent signal for very different frequencies and amplitudes.</a:t>
            </a:r>
          </a:p>
        </p:txBody>
      </p:sp>
      <p:pic>
        <p:nvPicPr>
          <p:cNvPr id="15" name="Picture 14">
            <a:extLst>
              <a:ext uri="{FF2B5EF4-FFF2-40B4-BE49-F238E27FC236}">
                <a16:creationId xmlns:a16="http://schemas.microsoft.com/office/drawing/2014/main" id="{617ADDA0-86EA-4761-BF68-597570763BF9}"/>
              </a:ext>
            </a:extLst>
          </p:cNvPr>
          <p:cNvPicPr>
            <a:picLocks noChangeAspect="1"/>
          </p:cNvPicPr>
          <p:nvPr/>
        </p:nvPicPr>
        <p:blipFill>
          <a:blip r:embed="rId2"/>
          <a:stretch>
            <a:fillRect/>
          </a:stretch>
        </p:blipFill>
        <p:spPr>
          <a:xfrm>
            <a:off x="655931" y="2267191"/>
            <a:ext cx="6370350" cy="2509960"/>
          </a:xfrm>
          <a:prstGeom prst="rect">
            <a:avLst/>
          </a:prstGeom>
        </p:spPr>
      </p:pic>
      <p:pic>
        <p:nvPicPr>
          <p:cNvPr id="17" name="Picture 16">
            <a:extLst>
              <a:ext uri="{FF2B5EF4-FFF2-40B4-BE49-F238E27FC236}">
                <a16:creationId xmlns:a16="http://schemas.microsoft.com/office/drawing/2014/main" id="{2DE52A8B-85EE-4B8A-9E56-5EFEE28A0BCE}"/>
              </a:ext>
            </a:extLst>
          </p:cNvPr>
          <p:cNvPicPr>
            <a:picLocks noChangeAspect="1"/>
          </p:cNvPicPr>
          <p:nvPr/>
        </p:nvPicPr>
        <p:blipFill>
          <a:blip r:embed="rId3"/>
          <a:stretch>
            <a:fillRect/>
          </a:stretch>
        </p:blipFill>
        <p:spPr>
          <a:xfrm>
            <a:off x="7026281" y="2272342"/>
            <a:ext cx="4916058" cy="2509960"/>
          </a:xfrm>
          <a:prstGeom prst="rect">
            <a:avLst/>
          </a:prstGeom>
        </p:spPr>
      </p:pic>
      <p:pic>
        <p:nvPicPr>
          <p:cNvPr id="22" name="Picture 21">
            <a:extLst>
              <a:ext uri="{FF2B5EF4-FFF2-40B4-BE49-F238E27FC236}">
                <a16:creationId xmlns:a16="http://schemas.microsoft.com/office/drawing/2014/main" id="{9EBBDBEC-F4D6-4BB5-B2CD-39E339AFCAE4}"/>
              </a:ext>
            </a:extLst>
          </p:cNvPr>
          <p:cNvPicPr>
            <a:picLocks noChangeAspect="1"/>
          </p:cNvPicPr>
          <p:nvPr/>
        </p:nvPicPr>
        <p:blipFill>
          <a:blip r:embed="rId4"/>
          <a:stretch>
            <a:fillRect/>
          </a:stretch>
        </p:blipFill>
        <p:spPr>
          <a:xfrm>
            <a:off x="655931" y="4777151"/>
            <a:ext cx="2814552" cy="1825720"/>
          </a:xfrm>
          <a:prstGeom prst="rect">
            <a:avLst/>
          </a:prstGeom>
        </p:spPr>
      </p:pic>
    </p:spTree>
    <p:extLst>
      <p:ext uri="{BB962C8B-B14F-4D97-AF65-F5344CB8AC3E}">
        <p14:creationId xmlns:p14="http://schemas.microsoft.com/office/powerpoint/2010/main" val="1188481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7EB1DFC-61AC-488E-BABE-741124364169}"/>
              </a:ext>
            </a:extLst>
          </p:cNvPr>
          <p:cNvSpPr txBox="1"/>
          <p:nvPr/>
        </p:nvSpPr>
        <p:spPr>
          <a:xfrm>
            <a:off x="9484310" y="467951"/>
            <a:ext cx="2707690" cy="400110"/>
          </a:xfrm>
          <a:prstGeom prst="rect">
            <a:avLst/>
          </a:prstGeom>
          <a:noFill/>
        </p:spPr>
        <p:txBody>
          <a:bodyPr wrap="square" rtlCol="0">
            <a:spAutoFit/>
          </a:bodyPr>
          <a:lstStyle/>
          <a:p>
            <a:r>
              <a:rPr lang="en-GB" sz="2000"/>
              <a:t>DR – Design Release</a:t>
            </a:r>
            <a:endParaRPr lang="en-GB" sz="1100"/>
          </a:p>
        </p:txBody>
      </p:sp>
      <p:sp>
        <p:nvSpPr>
          <p:cNvPr id="5" name="CuadroTexto 4">
            <a:extLst>
              <a:ext uri="{FF2B5EF4-FFF2-40B4-BE49-F238E27FC236}">
                <a16:creationId xmlns:a16="http://schemas.microsoft.com/office/drawing/2014/main" id="{465F2A78-4C8A-46B5-9B77-2F2830BE87EE}"/>
              </a:ext>
            </a:extLst>
          </p:cNvPr>
          <p:cNvSpPr txBox="1"/>
          <p:nvPr/>
        </p:nvSpPr>
        <p:spPr>
          <a:xfrm>
            <a:off x="9484310" y="158712"/>
            <a:ext cx="2707690" cy="400110"/>
          </a:xfrm>
          <a:prstGeom prst="rect">
            <a:avLst/>
          </a:prstGeom>
          <a:noFill/>
        </p:spPr>
        <p:txBody>
          <a:bodyPr wrap="square" rtlCol="0">
            <a:spAutoFit/>
          </a:bodyPr>
          <a:lstStyle/>
          <a:p>
            <a:r>
              <a:rPr lang="en-GB" sz="2000" dirty="0"/>
              <a:t>Wheel Sensorization</a:t>
            </a:r>
          </a:p>
        </p:txBody>
      </p:sp>
      <p:sp>
        <p:nvSpPr>
          <p:cNvPr id="6" name="CuadroTexto 5">
            <a:extLst>
              <a:ext uri="{FF2B5EF4-FFF2-40B4-BE49-F238E27FC236}">
                <a16:creationId xmlns:a16="http://schemas.microsoft.com/office/drawing/2014/main" id="{D6E5320C-1CCA-428B-BB67-D7F369324B15}"/>
              </a:ext>
            </a:extLst>
          </p:cNvPr>
          <p:cNvSpPr txBox="1"/>
          <p:nvPr/>
        </p:nvSpPr>
        <p:spPr>
          <a:xfrm>
            <a:off x="727968" y="327989"/>
            <a:ext cx="3835153" cy="461665"/>
          </a:xfrm>
          <a:prstGeom prst="rect">
            <a:avLst/>
          </a:prstGeom>
          <a:noFill/>
        </p:spPr>
        <p:txBody>
          <a:bodyPr wrap="square" rtlCol="0">
            <a:spAutoFit/>
          </a:bodyPr>
          <a:lstStyle/>
          <a:p>
            <a:r>
              <a:rPr lang="en-GB" sz="2400" b="1" u="sng">
                <a:latin typeface="Arial" panose="020B0604020202020204" pitchFamily="34" charset="0"/>
                <a:cs typeface="Arial" panose="020B0604020202020204" pitchFamily="34" charset="0"/>
              </a:rPr>
              <a:t>Validation Plan: Results</a:t>
            </a:r>
            <a:endParaRPr lang="en-GB" b="1" u="sng">
              <a:latin typeface="Arial" panose="020B0604020202020204" pitchFamily="34" charset="0"/>
              <a:cs typeface="Arial" panose="020B0604020202020204" pitchFamily="34" charset="0"/>
            </a:endParaRPr>
          </a:p>
        </p:txBody>
      </p:sp>
      <p:sp>
        <p:nvSpPr>
          <p:cNvPr id="2" name="Marcador de número de diapositiva 1">
            <a:extLst>
              <a:ext uri="{FF2B5EF4-FFF2-40B4-BE49-F238E27FC236}">
                <a16:creationId xmlns:a16="http://schemas.microsoft.com/office/drawing/2014/main" id="{A9E75746-FDFB-4840-8B4A-2A0045D1141D}"/>
              </a:ext>
            </a:extLst>
          </p:cNvPr>
          <p:cNvSpPr>
            <a:spLocks noGrp="1"/>
          </p:cNvSpPr>
          <p:nvPr>
            <p:ph type="sldNum" sz="quarter" idx="12"/>
          </p:nvPr>
        </p:nvSpPr>
        <p:spPr/>
        <p:txBody>
          <a:bodyPr/>
          <a:lstStyle/>
          <a:p>
            <a:fld id="{CABBF020-E6F8-45C5-8C13-DF034A6AD970}" type="slidenum">
              <a:rPr lang="en-GB" smtClean="0"/>
              <a:t>15</a:t>
            </a:fld>
            <a:endParaRPr lang="en-GB"/>
          </a:p>
        </p:txBody>
      </p:sp>
      <p:cxnSp>
        <p:nvCxnSpPr>
          <p:cNvPr id="8" name="Conector recto 7">
            <a:extLst>
              <a:ext uri="{FF2B5EF4-FFF2-40B4-BE49-F238E27FC236}">
                <a16:creationId xmlns:a16="http://schemas.microsoft.com/office/drawing/2014/main" id="{CA98DF50-70B3-4308-922A-E55D1B89D1D4}"/>
              </a:ext>
            </a:extLst>
          </p:cNvPr>
          <p:cNvCxnSpPr/>
          <p:nvPr/>
        </p:nvCxnSpPr>
        <p:spPr>
          <a:xfrm>
            <a:off x="257452" y="0"/>
            <a:ext cx="0" cy="68580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FB04444B-667B-418F-8843-79C0B345C2B9}"/>
              </a:ext>
            </a:extLst>
          </p:cNvPr>
          <p:cNvCxnSpPr/>
          <p:nvPr/>
        </p:nvCxnSpPr>
        <p:spPr>
          <a:xfrm>
            <a:off x="338830" y="0"/>
            <a:ext cx="0" cy="68580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0496611-3D2D-4AD7-A484-51AB1E5DA480}"/>
              </a:ext>
            </a:extLst>
          </p:cNvPr>
          <p:cNvSpPr txBox="1"/>
          <p:nvPr/>
        </p:nvSpPr>
        <p:spPr>
          <a:xfrm>
            <a:off x="727967" y="852673"/>
            <a:ext cx="9356809" cy="1200329"/>
          </a:xfrm>
          <a:prstGeom prst="rect">
            <a:avLst/>
          </a:prstGeom>
          <a:noFill/>
        </p:spPr>
        <p:txBody>
          <a:bodyPr wrap="square" rtlCol="0">
            <a:spAutoFit/>
          </a:bodyPr>
          <a:lstStyle/>
          <a:p>
            <a:r>
              <a:rPr lang="en-GB" dirty="0"/>
              <a:t>Before manufacturing the steel platen, we tested the fit with a 3d printed part.</a:t>
            </a:r>
          </a:p>
          <a:p>
            <a:r>
              <a:rPr lang="en-GB" dirty="0"/>
              <a:t>We changed the design after realizing it was too heavy.</a:t>
            </a:r>
          </a:p>
          <a:p>
            <a:r>
              <a:rPr lang="en-GB" dirty="0"/>
              <a:t>We calculated an amount of teeth big enough to be clearly read by the sensor, but as small as possible to have the highest precision. The frequency is not a concern for the electronics.</a:t>
            </a:r>
          </a:p>
        </p:txBody>
      </p:sp>
      <p:pic>
        <p:nvPicPr>
          <p:cNvPr id="7" name="Picture 6" descr="A close-up of a machine&#10;&#10;Description automatically generated with low confidence">
            <a:extLst>
              <a:ext uri="{FF2B5EF4-FFF2-40B4-BE49-F238E27FC236}">
                <a16:creationId xmlns:a16="http://schemas.microsoft.com/office/drawing/2014/main" id="{15828B7F-80C4-43CA-A321-E8E167610A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819" y="2116021"/>
            <a:ext cx="3455715" cy="4607620"/>
          </a:xfrm>
          <a:prstGeom prst="rect">
            <a:avLst/>
          </a:prstGeom>
        </p:spPr>
      </p:pic>
      <p:pic>
        <p:nvPicPr>
          <p:cNvPr id="12" name="Picture 11">
            <a:extLst>
              <a:ext uri="{FF2B5EF4-FFF2-40B4-BE49-F238E27FC236}">
                <a16:creationId xmlns:a16="http://schemas.microsoft.com/office/drawing/2014/main" id="{3CD922AC-7881-45FD-9461-AC185A95653B}"/>
              </a:ext>
            </a:extLst>
          </p:cNvPr>
          <p:cNvPicPr>
            <a:picLocks noChangeAspect="1"/>
          </p:cNvPicPr>
          <p:nvPr/>
        </p:nvPicPr>
        <p:blipFill>
          <a:blip r:embed="rId3"/>
          <a:stretch>
            <a:fillRect/>
          </a:stretch>
        </p:blipFill>
        <p:spPr>
          <a:xfrm>
            <a:off x="6619876" y="2124813"/>
            <a:ext cx="3981448" cy="4611325"/>
          </a:xfrm>
          <a:prstGeom prst="rect">
            <a:avLst/>
          </a:prstGeom>
        </p:spPr>
      </p:pic>
      <p:sp>
        <p:nvSpPr>
          <p:cNvPr id="13" name="Arrow: Right 12">
            <a:extLst>
              <a:ext uri="{FF2B5EF4-FFF2-40B4-BE49-F238E27FC236}">
                <a16:creationId xmlns:a16="http://schemas.microsoft.com/office/drawing/2014/main" id="{9D46B41A-1F9B-4C69-A8D4-C00822AAA91C}"/>
              </a:ext>
            </a:extLst>
          </p:cNvPr>
          <p:cNvSpPr/>
          <p:nvPr/>
        </p:nvSpPr>
        <p:spPr>
          <a:xfrm>
            <a:off x="4920029" y="3631224"/>
            <a:ext cx="1304192" cy="64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88660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7EB1DFC-61AC-488E-BABE-741124364169}"/>
              </a:ext>
            </a:extLst>
          </p:cNvPr>
          <p:cNvSpPr txBox="1"/>
          <p:nvPr/>
        </p:nvSpPr>
        <p:spPr>
          <a:xfrm>
            <a:off x="9484310" y="467951"/>
            <a:ext cx="2707690" cy="400110"/>
          </a:xfrm>
          <a:prstGeom prst="rect">
            <a:avLst/>
          </a:prstGeom>
          <a:noFill/>
        </p:spPr>
        <p:txBody>
          <a:bodyPr wrap="square" rtlCol="0">
            <a:spAutoFit/>
          </a:bodyPr>
          <a:lstStyle/>
          <a:p>
            <a:r>
              <a:rPr lang="en-GB" sz="2000"/>
              <a:t>DR – Design Release</a:t>
            </a:r>
            <a:endParaRPr lang="en-GB" sz="1100"/>
          </a:p>
        </p:txBody>
      </p:sp>
      <p:sp>
        <p:nvSpPr>
          <p:cNvPr id="5" name="CuadroTexto 4">
            <a:extLst>
              <a:ext uri="{FF2B5EF4-FFF2-40B4-BE49-F238E27FC236}">
                <a16:creationId xmlns:a16="http://schemas.microsoft.com/office/drawing/2014/main" id="{465F2A78-4C8A-46B5-9B77-2F2830BE87EE}"/>
              </a:ext>
            </a:extLst>
          </p:cNvPr>
          <p:cNvSpPr txBox="1"/>
          <p:nvPr/>
        </p:nvSpPr>
        <p:spPr>
          <a:xfrm>
            <a:off x="9484310" y="158712"/>
            <a:ext cx="2707690" cy="400110"/>
          </a:xfrm>
          <a:prstGeom prst="rect">
            <a:avLst/>
          </a:prstGeom>
          <a:noFill/>
        </p:spPr>
        <p:txBody>
          <a:bodyPr wrap="square" rtlCol="0">
            <a:spAutoFit/>
          </a:bodyPr>
          <a:lstStyle/>
          <a:p>
            <a:r>
              <a:rPr lang="en-GB" sz="2000" dirty="0"/>
              <a:t>Wheel Sensorization</a:t>
            </a:r>
          </a:p>
        </p:txBody>
      </p:sp>
      <p:sp>
        <p:nvSpPr>
          <p:cNvPr id="6" name="CuadroTexto 5">
            <a:extLst>
              <a:ext uri="{FF2B5EF4-FFF2-40B4-BE49-F238E27FC236}">
                <a16:creationId xmlns:a16="http://schemas.microsoft.com/office/drawing/2014/main" id="{D6E5320C-1CCA-428B-BB67-D7F369324B15}"/>
              </a:ext>
            </a:extLst>
          </p:cNvPr>
          <p:cNvSpPr txBox="1"/>
          <p:nvPr/>
        </p:nvSpPr>
        <p:spPr>
          <a:xfrm>
            <a:off x="727968" y="327989"/>
            <a:ext cx="3835153" cy="461665"/>
          </a:xfrm>
          <a:prstGeom prst="rect">
            <a:avLst/>
          </a:prstGeom>
          <a:noFill/>
        </p:spPr>
        <p:txBody>
          <a:bodyPr wrap="square" rtlCol="0">
            <a:spAutoFit/>
          </a:bodyPr>
          <a:lstStyle/>
          <a:p>
            <a:r>
              <a:rPr lang="en-GB" sz="2400" b="1" u="sng" dirty="0">
                <a:latin typeface="Arial" panose="020B0604020202020204" pitchFamily="34" charset="0"/>
                <a:cs typeface="Arial" panose="020B0604020202020204" pitchFamily="34" charset="0"/>
              </a:rPr>
              <a:t>Validation Plan: Results</a:t>
            </a:r>
            <a:endParaRPr lang="en-GB" b="1" u="sng" dirty="0">
              <a:latin typeface="Arial" panose="020B0604020202020204" pitchFamily="34" charset="0"/>
              <a:cs typeface="Arial" panose="020B0604020202020204" pitchFamily="34" charset="0"/>
            </a:endParaRPr>
          </a:p>
        </p:txBody>
      </p:sp>
      <p:sp>
        <p:nvSpPr>
          <p:cNvPr id="2" name="Marcador de número de diapositiva 1">
            <a:extLst>
              <a:ext uri="{FF2B5EF4-FFF2-40B4-BE49-F238E27FC236}">
                <a16:creationId xmlns:a16="http://schemas.microsoft.com/office/drawing/2014/main" id="{A9E75746-FDFB-4840-8B4A-2A0045D1141D}"/>
              </a:ext>
            </a:extLst>
          </p:cNvPr>
          <p:cNvSpPr>
            <a:spLocks noGrp="1"/>
          </p:cNvSpPr>
          <p:nvPr>
            <p:ph type="sldNum" sz="quarter" idx="12"/>
          </p:nvPr>
        </p:nvSpPr>
        <p:spPr/>
        <p:txBody>
          <a:bodyPr/>
          <a:lstStyle/>
          <a:p>
            <a:fld id="{CABBF020-E6F8-45C5-8C13-DF034A6AD970}" type="slidenum">
              <a:rPr lang="en-GB" smtClean="0"/>
              <a:t>16</a:t>
            </a:fld>
            <a:endParaRPr lang="en-GB"/>
          </a:p>
        </p:txBody>
      </p:sp>
      <p:cxnSp>
        <p:nvCxnSpPr>
          <p:cNvPr id="8" name="Conector recto 7">
            <a:extLst>
              <a:ext uri="{FF2B5EF4-FFF2-40B4-BE49-F238E27FC236}">
                <a16:creationId xmlns:a16="http://schemas.microsoft.com/office/drawing/2014/main" id="{CA98DF50-70B3-4308-922A-E55D1B89D1D4}"/>
              </a:ext>
            </a:extLst>
          </p:cNvPr>
          <p:cNvCxnSpPr/>
          <p:nvPr/>
        </p:nvCxnSpPr>
        <p:spPr>
          <a:xfrm>
            <a:off x="257452" y="0"/>
            <a:ext cx="0" cy="68580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FB04444B-667B-418F-8843-79C0B345C2B9}"/>
              </a:ext>
            </a:extLst>
          </p:cNvPr>
          <p:cNvCxnSpPr/>
          <p:nvPr/>
        </p:nvCxnSpPr>
        <p:spPr>
          <a:xfrm>
            <a:off x="338830" y="0"/>
            <a:ext cx="0" cy="68580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7956CCD-B310-4630-9D0A-73AEC2659CC3}"/>
              </a:ext>
            </a:extLst>
          </p:cNvPr>
          <p:cNvSpPr txBox="1"/>
          <p:nvPr/>
        </p:nvSpPr>
        <p:spPr>
          <a:xfrm>
            <a:off x="727968" y="868061"/>
            <a:ext cx="7969312" cy="369332"/>
          </a:xfrm>
          <a:prstGeom prst="rect">
            <a:avLst/>
          </a:prstGeom>
          <a:noFill/>
        </p:spPr>
        <p:txBody>
          <a:bodyPr wrap="square" rtlCol="0">
            <a:spAutoFit/>
          </a:bodyPr>
          <a:lstStyle/>
          <a:p>
            <a:r>
              <a:rPr lang="en-GB" dirty="0"/>
              <a:t>After solving some problems…</a:t>
            </a:r>
          </a:p>
        </p:txBody>
      </p:sp>
      <p:pic>
        <p:nvPicPr>
          <p:cNvPr id="7" name="Picture 6">
            <a:extLst>
              <a:ext uri="{FF2B5EF4-FFF2-40B4-BE49-F238E27FC236}">
                <a16:creationId xmlns:a16="http://schemas.microsoft.com/office/drawing/2014/main" id="{97AFBE90-F5A1-4641-BF79-90CBA8C7950B}"/>
              </a:ext>
            </a:extLst>
          </p:cNvPr>
          <p:cNvPicPr>
            <a:picLocks noChangeAspect="1"/>
          </p:cNvPicPr>
          <p:nvPr/>
        </p:nvPicPr>
        <p:blipFill>
          <a:blip r:embed="rId2"/>
          <a:stretch>
            <a:fillRect/>
          </a:stretch>
        </p:blipFill>
        <p:spPr>
          <a:xfrm>
            <a:off x="727968" y="4146997"/>
            <a:ext cx="8326012" cy="2200582"/>
          </a:xfrm>
          <a:prstGeom prst="rect">
            <a:avLst/>
          </a:prstGeom>
        </p:spPr>
      </p:pic>
      <p:pic>
        <p:nvPicPr>
          <p:cNvPr id="13" name="Picture 12">
            <a:extLst>
              <a:ext uri="{FF2B5EF4-FFF2-40B4-BE49-F238E27FC236}">
                <a16:creationId xmlns:a16="http://schemas.microsoft.com/office/drawing/2014/main" id="{96217F5B-B29E-439C-AF48-9C58B87823A6}"/>
              </a:ext>
            </a:extLst>
          </p:cNvPr>
          <p:cNvPicPr>
            <a:picLocks noChangeAspect="1"/>
          </p:cNvPicPr>
          <p:nvPr/>
        </p:nvPicPr>
        <p:blipFill>
          <a:blip r:embed="rId3"/>
          <a:stretch>
            <a:fillRect/>
          </a:stretch>
        </p:blipFill>
        <p:spPr>
          <a:xfrm>
            <a:off x="727968" y="1393037"/>
            <a:ext cx="6344564" cy="2598316"/>
          </a:xfrm>
          <a:prstGeom prst="rect">
            <a:avLst/>
          </a:prstGeom>
        </p:spPr>
      </p:pic>
      <p:pic>
        <p:nvPicPr>
          <p:cNvPr id="21" name="Picture 20">
            <a:extLst>
              <a:ext uri="{FF2B5EF4-FFF2-40B4-BE49-F238E27FC236}">
                <a16:creationId xmlns:a16="http://schemas.microsoft.com/office/drawing/2014/main" id="{B1B6D0F5-0ED4-40A4-911B-2541A17BD109}"/>
              </a:ext>
            </a:extLst>
          </p:cNvPr>
          <p:cNvPicPr>
            <a:picLocks noChangeAspect="1"/>
          </p:cNvPicPr>
          <p:nvPr/>
        </p:nvPicPr>
        <p:blipFill>
          <a:blip r:embed="rId4"/>
          <a:stretch>
            <a:fillRect/>
          </a:stretch>
        </p:blipFill>
        <p:spPr>
          <a:xfrm>
            <a:off x="7894091" y="1577526"/>
            <a:ext cx="3180437" cy="2249412"/>
          </a:xfrm>
          <a:prstGeom prst="rect">
            <a:avLst/>
          </a:prstGeom>
        </p:spPr>
      </p:pic>
    </p:spTree>
    <p:extLst>
      <p:ext uri="{BB962C8B-B14F-4D97-AF65-F5344CB8AC3E}">
        <p14:creationId xmlns:p14="http://schemas.microsoft.com/office/powerpoint/2010/main" val="483877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7EB1DFC-61AC-488E-BABE-741124364169}"/>
              </a:ext>
            </a:extLst>
          </p:cNvPr>
          <p:cNvSpPr txBox="1"/>
          <p:nvPr/>
        </p:nvSpPr>
        <p:spPr>
          <a:xfrm>
            <a:off x="9484310" y="467951"/>
            <a:ext cx="2707690" cy="400110"/>
          </a:xfrm>
          <a:prstGeom prst="rect">
            <a:avLst/>
          </a:prstGeom>
          <a:noFill/>
        </p:spPr>
        <p:txBody>
          <a:bodyPr wrap="square" rtlCol="0">
            <a:spAutoFit/>
          </a:bodyPr>
          <a:lstStyle/>
          <a:p>
            <a:r>
              <a:rPr lang="en-GB" sz="2000"/>
              <a:t>DR – Design Release</a:t>
            </a:r>
            <a:endParaRPr lang="en-GB" sz="1100"/>
          </a:p>
        </p:txBody>
      </p:sp>
      <p:sp>
        <p:nvSpPr>
          <p:cNvPr id="5" name="CuadroTexto 4">
            <a:extLst>
              <a:ext uri="{FF2B5EF4-FFF2-40B4-BE49-F238E27FC236}">
                <a16:creationId xmlns:a16="http://schemas.microsoft.com/office/drawing/2014/main" id="{465F2A78-4C8A-46B5-9B77-2F2830BE87EE}"/>
              </a:ext>
            </a:extLst>
          </p:cNvPr>
          <p:cNvSpPr txBox="1"/>
          <p:nvPr/>
        </p:nvSpPr>
        <p:spPr>
          <a:xfrm>
            <a:off x="9484310" y="158712"/>
            <a:ext cx="2707690" cy="400110"/>
          </a:xfrm>
          <a:prstGeom prst="rect">
            <a:avLst/>
          </a:prstGeom>
          <a:noFill/>
        </p:spPr>
        <p:txBody>
          <a:bodyPr wrap="square" rtlCol="0">
            <a:spAutoFit/>
          </a:bodyPr>
          <a:lstStyle/>
          <a:p>
            <a:r>
              <a:rPr lang="en-GB" sz="2000" dirty="0"/>
              <a:t>Wheel Sensorization</a:t>
            </a:r>
          </a:p>
        </p:txBody>
      </p:sp>
      <p:sp>
        <p:nvSpPr>
          <p:cNvPr id="6" name="CuadroTexto 5">
            <a:extLst>
              <a:ext uri="{FF2B5EF4-FFF2-40B4-BE49-F238E27FC236}">
                <a16:creationId xmlns:a16="http://schemas.microsoft.com/office/drawing/2014/main" id="{D6E5320C-1CCA-428B-BB67-D7F369324B15}"/>
              </a:ext>
            </a:extLst>
          </p:cNvPr>
          <p:cNvSpPr txBox="1"/>
          <p:nvPr/>
        </p:nvSpPr>
        <p:spPr>
          <a:xfrm>
            <a:off x="727968" y="327989"/>
            <a:ext cx="3835153" cy="461665"/>
          </a:xfrm>
          <a:prstGeom prst="rect">
            <a:avLst/>
          </a:prstGeom>
          <a:noFill/>
        </p:spPr>
        <p:txBody>
          <a:bodyPr wrap="square" rtlCol="0">
            <a:spAutoFit/>
          </a:bodyPr>
          <a:lstStyle/>
          <a:p>
            <a:r>
              <a:rPr lang="en-GB" sz="2400" b="1" u="sng" dirty="0">
                <a:latin typeface="Arial" panose="020B0604020202020204" pitchFamily="34" charset="0"/>
                <a:cs typeface="Arial" panose="020B0604020202020204" pitchFamily="34" charset="0"/>
              </a:rPr>
              <a:t>Validation Plan: Results</a:t>
            </a:r>
            <a:endParaRPr lang="en-GB" b="1" u="sng" dirty="0">
              <a:latin typeface="Arial" panose="020B0604020202020204" pitchFamily="34" charset="0"/>
              <a:cs typeface="Arial" panose="020B0604020202020204" pitchFamily="34" charset="0"/>
            </a:endParaRPr>
          </a:p>
        </p:txBody>
      </p:sp>
      <p:sp>
        <p:nvSpPr>
          <p:cNvPr id="2" name="Marcador de número de diapositiva 1">
            <a:extLst>
              <a:ext uri="{FF2B5EF4-FFF2-40B4-BE49-F238E27FC236}">
                <a16:creationId xmlns:a16="http://schemas.microsoft.com/office/drawing/2014/main" id="{A9E75746-FDFB-4840-8B4A-2A0045D1141D}"/>
              </a:ext>
            </a:extLst>
          </p:cNvPr>
          <p:cNvSpPr>
            <a:spLocks noGrp="1"/>
          </p:cNvSpPr>
          <p:nvPr>
            <p:ph type="sldNum" sz="quarter" idx="12"/>
          </p:nvPr>
        </p:nvSpPr>
        <p:spPr/>
        <p:txBody>
          <a:bodyPr/>
          <a:lstStyle/>
          <a:p>
            <a:fld id="{CABBF020-E6F8-45C5-8C13-DF034A6AD970}" type="slidenum">
              <a:rPr lang="en-GB" smtClean="0"/>
              <a:t>17</a:t>
            </a:fld>
            <a:endParaRPr lang="en-GB"/>
          </a:p>
        </p:txBody>
      </p:sp>
      <p:cxnSp>
        <p:nvCxnSpPr>
          <p:cNvPr id="8" name="Conector recto 7">
            <a:extLst>
              <a:ext uri="{FF2B5EF4-FFF2-40B4-BE49-F238E27FC236}">
                <a16:creationId xmlns:a16="http://schemas.microsoft.com/office/drawing/2014/main" id="{CA98DF50-70B3-4308-922A-E55D1B89D1D4}"/>
              </a:ext>
            </a:extLst>
          </p:cNvPr>
          <p:cNvCxnSpPr/>
          <p:nvPr/>
        </p:nvCxnSpPr>
        <p:spPr>
          <a:xfrm>
            <a:off x="257452" y="0"/>
            <a:ext cx="0" cy="68580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FB04444B-667B-418F-8843-79C0B345C2B9}"/>
              </a:ext>
            </a:extLst>
          </p:cNvPr>
          <p:cNvCxnSpPr/>
          <p:nvPr/>
        </p:nvCxnSpPr>
        <p:spPr>
          <a:xfrm>
            <a:off x="338830" y="0"/>
            <a:ext cx="0" cy="68580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378CB7E-CEB7-4FFB-875B-D1228D05D178}"/>
              </a:ext>
            </a:extLst>
          </p:cNvPr>
          <p:cNvSpPr txBox="1"/>
          <p:nvPr/>
        </p:nvSpPr>
        <p:spPr>
          <a:xfrm>
            <a:off x="798063" y="1951054"/>
            <a:ext cx="2980008" cy="461665"/>
          </a:xfrm>
          <a:prstGeom prst="rect">
            <a:avLst/>
          </a:prstGeom>
          <a:noFill/>
        </p:spPr>
        <p:txBody>
          <a:bodyPr wrap="square" rtlCol="0">
            <a:spAutoFit/>
          </a:bodyPr>
          <a:lstStyle/>
          <a:p>
            <a:r>
              <a:rPr lang="en-GB" sz="2400" dirty="0"/>
              <a:t>Reluctor signal:</a:t>
            </a:r>
          </a:p>
        </p:txBody>
      </p:sp>
      <p:pic>
        <p:nvPicPr>
          <p:cNvPr id="13" name="Picture 12">
            <a:extLst>
              <a:ext uri="{FF2B5EF4-FFF2-40B4-BE49-F238E27FC236}">
                <a16:creationId xmlns:a16="http://schemas.microsoft.com/office/drawing/2014/main" id="{6E9FEDB3-CD09-4E23-A212-5B01FB8DB0B2}"/>
              </a:ext>
            </a:extLst>
          </p:cNvPr>
          <p:cNvPicPr>
            <a:picLocks noChangeAspect="1"/>
          </p:cNvPicPr>
          <p:nvPr/>
        </p:nvPicPr>
        <p:blipFill>
          <a:blip r:embed="rId2"/>
          <a:stretch>
            <a:fillRect/>
          </a:stretch>
        </p:blipFill>
        <p:spPr>
          <a:xfrm>
            <a:off x="3537439" y="1411559"/>
            <a:ext cx="7064792" cy="2017441"/>
          </a:xfrm>
          <a:prstGeom prst="rect">
            <a:avLst/>
          </a:prstGeom>
        </p:spPr>
      </p:pic>
      <p:pic>
        <p:nvPicPr>
          <p:cNvPr id="15" name="Picture 14">
            <a:extLst>
              <a:ext uri="{FF2B5EF4-FFF2-40B4-BE49-F238E27FC236}">
                <a16:creationId xmlns:a16="http://schemas.microsoft.com/office/drawing/2014/main" id="{75F2ADE1-4F54-4D2A-9048-050D2141BBCF}"/>
              </a:ext>
            </a:extLst>
          </p:cNvPr>
          <p:cNvPicPr>
            <a:picLocks noChangeAspect="1"/>
          </p:cNvPicPr>
          <p:nvPr/>
        </p:nvPicPr>
        <p:blipFill>
          <a:blip r:embed="rId3"/>
          <a:stretch>
            <a:fillRect/>
          </a:stretch>
        </p:blipFill>
        <p:spPr>
          <a:xfrm>
            <a:off x="3485170" y="3659832"/>
            <a:ext cx="7117061" cy="2205174"/>
          </a:xfrm>
          <a:prstGeom prst="rect">
            <a:avLst/>
          </a:prstGeom>
        </p:spPr>
      </p:pic>
      <p:sp>
        <p:nvSpPr>
          <p:cNvPr id="20" name="TextBox 19">
            <a:extLst>
              <a:ext uri="{FF2B5EF4-FFF2-40B4-BE49-F238E27FC236}">
                <a16:creationId xmlns:a16="http://schemas.microsoft.com/office/drawing/2014/main" id="{2A9E6E67-45BE-49F8-85F6-001D18E03E88}"/>
              </a:ext>
            </a:extLst>
          </p:cNvPr>
          <p:cNvSpPr txBox="1"/>
          <p:nvPr/>
        </p:nvSpPr>
        <p:spPr>
          <a:xfrm>
            <a:off x="798063" y="4075948"/>
            <a:ext cx="2980008" cy="1200329"/>
          </a:xfrm>
          <a:prstGeom prst="rect">
            <a:avLst/>
          </a:prstGeom>
          <a:noFill/>
        </p:spPr>
        <p:txBody>
          <a:bodyPr wrap="square" rtlCol="0">
            <a:spAutoFit/>
          </a:bodyPr>
          <a:lstStyle/>
          <a:p>
            <a:r>
              <a:rPr lang="en-GB" sz="2400" dirty="0"/>
              <a:t>Processed digital signal, to the microcontroller:</a:t>
            </a:r>
          </a:p>
        </p:txBody>
      </p:sp>
      <p:sp>
        <p:nvSpPr>
          <p:cNvPr id="21" name="TextBox 20">
            <a:extLst>
              <a:ext uri="{FF2B5EF4-FFF2-40B4-BE49-F238E27FC236}">
                <a16:creationId xmlns:a16="http://schemas.microsoft.com/office/drawing/2014/main" id="{70FBA744-3BE4-4DD5-A3A0-073EBC5A1667}"/>
              </a:ext>
            </a:extLst>
          </p:cNvPr>
          <p:cNvSpPr txBox="1"/>
          <p:nvPr/>
        </p:nvSpPr>
        <p:spPr>
          <a:xfrm>
            <a:off x="727968" y="859212"/>
            <a:ext cx="7969312" cy="369332"/>
          </a:xfrm>
          <a:prstGeom prst="rect">
            <a:avLst/>
          </a:prstGeom>
          <a:noFill/>
        </p:spPr>
        <p:txBody>
          <a:bodyPr wrap="square" rtlCol="0">
            <a:spAutoFit/>
          </a:bodyPr>
          <a:lstStyle/>
          <a:p>
            <a:r>
              <a:rPr lang="en-GB" dirty="0"/>
              <a:t>We got the following results:</a:t>
            </a:r>
          </a:p>
        </p:txBody>
      </p:sp>
    </p:spTree>
    <p:extLst>
      <p:ext uri="{BB962C8B-B14F-4D97-AF65-F5344CB8AC3E}">
        <p14:creationId xmlns:p14="http://schemas.microsoft.com/office/powerpoint/2010/main" val="1705111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7EB1DFC-61AC-488E-BABE-741124364169}"/>
              </a:ext>
            </a:extLst>
          </p:cNvPr>
          <p:cNvSpPr txBox="1"/>
          <p:nvPr/>
        </p:nvSpPr>
        <p:spPr>
          <a:xfrm>
            <a:off x="9484310" y="467951"/>
            <a:ext cx="2707690" cy="400110"/>
          </a:xfrm>
          <a:prstGeom prst="rect">
            <a:avLst/>
          </a:prstGeom>
          <a:noFill/>
        </p:spPr>
        <p:txBody>
          <a:bodyPr wrap="square" rtlCol="0">
            <a:spAutoFit/>
          </a:bodyPr>
          <a:lstStyle/>
          <a:p>
            <a:r>
              <a:rPr lang="en-GB" sz="2000"/>
              <a:t>DR – Design Release</a:t>
            </a:r>
            <a:endParaRPr lang="en-GB" sz="1100"/>
          </a:p>
        </p:txBody>
      </p:sp>
      <p:sp>
        <p:nvSpPr>
          <p:cNvPr id="5" name="CuadroTexto 4">
            <a:extLst>
              <a:ext uri="{FF2B5EF4-FFF2-40B4-BE49-F238E27FC236}">
                <a16:creationId xmlns:a16="http://schemas.microsoft.com/office/drawing/2014/main" id="{465F2A78-4C8A-46B5-9B77-2F2830BE87EE}"/>
              </a:ext>
            </a:extLst>
          </p:cNvPr>
          <p:cNvSpPr txBox="1"/>
          <p:nvPr/>
        </p:nvSpPr>
        <p:spPr>
          <a:xfrm>
            <a:off x="9484310" y="158712"/>
            <a:ext cx="2707690" cy="400110"/>
          </a:xfrm>
          <a:prstGeom prst="rect">
            <a:avLst/>
          </a:prstGeom>
          <a:noFill/>
        </p:spPr>
        <p:txBody>
          <a:bodyPr wrap="square" rtlCol="0">
            <a:spAutoFit/>
          </a:bodyPr>
          <a:lstStyle/>
          <a:p>
            <a:r>
              <a:rPr lang="en-GB" sz="2000" dirty="0"/>
              <a:t>Wheel Sensorization</a:t>
            </a:r>
          </a:p>
        </p:txBody>
      </p:sp>
      <p:sp>
        <p:nvSpPr>
          <p:cNvPr id="6" name="CuadroTexto 5">
            <a:extLst>
              <a:ext uri="{FF2B5EF4-FFF2-40B4-BE49-F238E27FC236}">
                <a16:creationId xmlns:a16="http://schemas.microsoft.com/office/drawing/2014/main" id="{D6E5320C-1CCA-428B-BB67-D7F369324B15}"/>
              </a:ext>
            </a:extLst>
          </p:cNvPr>
          <p:cNvSpPr txBox="1"/>
          <p:nvPr/>
        </p:nvSpPr>
        <p:spPr>
          <a:xfrm>
            <a:off x="727968" y="327989"/>
            <a:ext cx="3835153" cy="461665"/>
          </a:xfrm>
          <a:prstGeom prst="rect">
            <a:avLst/>
          </a:prstGeom>
          <a:noFill/>
        </p:spPr>
        <p:txBody>
          <a:bodyPr wrap="square" rtlCol="0">
            <a:spAutoFit/>
          </a:bodyPr>
          <a:lstStyle/>
          <a:p>
            <a:r>
              <a:rPr lang="en-GB" sz="2400" b="1" u="sng">
                <a:latin typeface="Arial" panose="020B0604020202020204" pitchFamily="34" charset="0"/>
                <a:cs typeface="Arial" panose="020B0604020202020204" pitchFamily="34" charset="0"/>
              </a:rPr>
              <a:t>Validation Plan: Results</a:t>
            </a:r>
            <a:endParaRPr lang="en-GB" b="1" u="sng">
              <a:latin typeface="Arial" panose="020B0604020202020204" pitchFamily="34" charset="0"/>
              <a:cs typeface="Arial" panose="020B0604020202020204" pitchFamily="34" charset="0"/>
            </a:endParaRPr>
          </a:p>
        </p:txBody>
      </p:sp>
      <p:sp>
        <p:nvSpPr>
          <p:cNvPr id="2" name="Marcador de número de diapositiva 1">
            <a:extLst>
              <a:ext uri="{FF2B5EF4-FFF2-40B4-BE49-F238E27FC236}">
                <a16:creationId xmlns:a16="http://schemas.microsoft.com/office/drawing/2014/main" id="{A9E75746-FDFB-4840-8B4A-2A0045D1141D}"/>
              </a:ext>
            </a:extLst>
          </p:cNvPr>
          <p:cNvSpPr>
            <a:spLocks noGrp="1"/>
          </p:cNvSpPr>
          <p:nvPr>
            <p:ph type="sldNum" sz="quarter" idx="12"/>
          </p:nvPr>
        </p:nvSpPr>
        <p:spPr/>
        <p:txBody>
          <a:bodyPr/>
          <a:lstStyle/>
          <a:p>
            <a:fld id="{CABBF020-E6F8-45C5-8C13-DF034A6AD970}" type="slidenum">
              <a:rPr lang="en-GB" smtClean="0"/>
              <a:t>18</a:t>
            </a:fld>
            <a:endParaRPr lang="en-GB"/>
          </a:p>
        </p:txBody>
      </p:sp>
      <p:cxnSp>
        <p:nvCxnSpPr>
          <p:cNvPr id="8" name="Conector recto 7">
            <a:extLst>
              <a:ext uri="{FF2B5EF4-FFF2-40B4-BE49-F238E27FC236}">
                <a16:creationId xmlns:a16="http://schemas.microsoft.com/office/drawing/2014/main" id="{CA98DF50-70B3-4308-922A-E55D1B89D1D4}"/>
              </a:ext>
            </a:extLst>
          </p:cNvPr>
          <p:cNvCxnSpPr/>
          <p:nvPr/>
        </p:nvCxnSpPr>
        <p:spPr>
          <a:xfrm>
            <a:off x="257452" y="0"/>
            <a:ext cx="0" cy="68580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FB04444B-667B-418F-8843-79C0B345C2B9}"/>
              </a:ext>
            </a:extLst>
          </p:cNvPr>
          <p:cNvCxnSpPr/>
          <p:nvPr/>
        </p:nvCxnSpPr>
        <p:spPr>
          <a:xfrm>
            <a:off x="338830" y="0"/>
            <a:ext cx="0" cy="68580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7512DC8-377B-4B84-BF13-42505C2843B2}"/>
              </a:ext>
            </a:extLst>
          </p:cNvPr>
          <p:cNvSpPr txBox="1"/>
          <p:nvPr/>
        </p:nvSpPr>
        <p:spPr>
          <a:xfrm>
            <a:off x="673231" y="1533960"/>
            <a:ext cx="4118576" cy="2308324"/>
          </a:xfrm>
          <a:prstGeom prst="rect">
            <a:avLst/>
          </a:prstGeom>
          <a:noFill/>
        </p:spPr>
        <p:txBody>
          <a:bodyPr wrap="square" rtlCol="0">
            <a:spAutoFit/>
          </a:bodyPr>
          <a:lstStyle/>
          <a:p>
            <a:r>
              <a:rPr lang="en-GB" b="1" u="sng" dirty="0"/>
              <a:t>To test a correct pulse count</a:t>
            </a:r>
            <a:r>
              <a:rPr lang="en-GB" dirty="0"/>
              <a:t>:</a:t>
            </a:r>
          </a:p>
          <a:p>
            <a:r>
              <a:rPr lang="en-GB" dirty="0"/>
              <a:t>We first programmed the microcontroller to count the amount of pulses and show it in the computer, then turned the wheel a specific amount of times, and compared the resulting value with the theoretical (number of rotations times teeth of the wheel). The results matched.</a:t>
            </a:r>
          </a:p>
        </p:txBody>
      </p:sp>
      <p:pic>
        <p:nvPicPr>
          <p:cNvPr id="15" name="frequency_test">
            <a:hlinkClick r:id="" action="ppaction://media"/>
            <a:extLst>
              <a:ext uri="{FF2B5EF4-FFF2-40B4-BE49-F238E27FC236}">
                <a16:creationId xmlns:a16="http://schemas.microsoft.com/office/drawing/2014/main" id="{A4514A2D-6A50-418F-9F13-8A884BE9F6B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40062" y="706000"/>
            <a:ext cx="3178322" cy="5650350"/>
          </a:xfrm>
          <a:prstGeom prst="rect">
            <a:avLst/>
          </a:prstGeom>
        </p:spPr>
      </p:pic>
    </p:spTree>
    <p:extLst>
      <p:ext uri="{BB962C8B-B14F-4D97-AF65-F5344CB8AC3E}">
        <p14:creationId xmlns:p14="http://schemas.microsoft.com/office/powerpoint/2010/main" val="189368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5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mute="1">
                <p:cTn id="12" fill="hold" display="0">
                  <p:stCondLst>
                    <p:cond delay="indefinite"/>
                  </p:stCondLst>
                </p:cTn>
                <p:tgtEl>
                  <p:spTgt spid="1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7EB1DFC-61AC-488E-BABE-741124364169}"/>
              </a:ext>
            </a:extLst>
          </p:cNvPr>
          <p:cNvSpPr txBox="1"/>
          <p:nvPr/>
        </p:nvSpPr>
        <p:spPr>
          <a:xfrm>
            <a:off x="9484310" y="467951"/>
            <a:ext cx="2707690" cy="400110"/>
          </a:xfrm>
          <a:prstGeom prst="rect">
            <a:avLst/>
          </a:prstGeom>
          <a:noFill/>
        </p:spPr>
        <p:txBody>
          <a:bodyPr wrap="square" rtlCol="0">
            <a:spAutoFit/>
          </a:bodyPr>
          <a:lstStyle/>
          <a:p>
            <a:r>
              <a:rPr lang="en-GB" sz="2000"/>
              <a:t>DR – Design Release</a:t>
            </a:r>
            <a:endParaRPr lang="en-GB" sz="1100"/>
          </a:p>
        </p:txBody>
      </p:sp>
      <p:sp>
        <p:nvSpPr>
          <p:cNvPr id="5" name="CuadroTexto 4">
            <a:extLst>
              <a:ext uri="{FF2B5EF4-FFF2-40B4-BE49-F238E27FC236}">
                <a16:creationId xmlns:a16="http://schemas.microsoft.com/office/drawing/2014/main" id="{465F2A78-4C8A-46B5-9B77-2F2830BE87EE}"/>
              </a:ext>
            </a:extLst>
          </p:cNvPr>
          <p:cNvSpPr txBox="1"/>
          <p:nvPr/>
        </p:nvSpPr>
        <p:spPr>
          <a:xfrm>
            <a:off x="9484310" y="158712"/>
            <a:ext cx="2707690" cy="400110"/>
          </a:xfrm>
          <a:prstGeom prst="rect">
            <a:avLst/>
          </a:prstGeom>
          <a:noFill/>
        </p:spPr>
        <p:txBody>
          <a:bodyPr wrap="square" rtlCol="0">
            <a:spAutoFit/>
          </a:bodyPr>
          <a:lstStyle/>
          <a:p>
            <a:r>
              <a:rPr lang="en-GB" sz="2000" dirty="0"/>
              <a:t>Wheel Sensorization</a:t>
            </a:r>
          </a:p>
        </p:txBody>
      </p:sp>
      <p:sp>
        <p:nvSpPr>
          <p:cNvPr id="6" name="CuadroTexto 5">
            <a:extLst>
              <a:ext uri="{FF2B5EF4-FFF2-40B4-BE49-F238E27FC236}">
                <a16:creationId xmlns:a16="http://schemas.microsoft.com/office/drawing/2014/main" id="{D6E5320C-1CCA-428B-BB67-D7F369324B15}"/>
              </a:ext>
            </a:extLst>
          </p:cNvPr>
          <p:cNvSpPr txBox="1"/>
          <p:nvPr/>
        </p:nvSpPr>
        <p:spPr>
          <a:xfrm>
            <a:off x="727968" y="327989"/>
            <a:ext cx="3835153" cy="461665"/>
          </a:xfrm>
          <a:prstGeom prst="rect">
            <a:avLst/>
          </a:prstGeom>
          <a:noFill/>
        </p:spPr>
        <p:txBody>
          <a:bodyPr wrap="square" rtlCol="0">
            <a:spAutoFit/>
          </a:bodyPr>
          <a:lstStyle/>
          <a:p>
            <a:r>
              <a:rPr lang="en-GB" sz="2400" b="1" u="sng">
                <a:latin typeface="Arial" panose="020B0604020202020204" pitchFamily="34" charset="0"/>
                <a:cs typeface="Arial" panose="020B0604020202020204" pitchFamily="34" charset="0"/>
              </a:rPr>
              <a:t>Validation Plan: Results</a:t>
            </a:r>
            <a:endParaRPr lang="en-GB" b="1" u="sng">
              <a:latin typeface="Arial" panose="020B0604020202020204" pitchFamily="34" charset="0"/>
              <a:cs typeface="Arial" panose="020B0604020202020204" pitchFamily="34" charset="0"/>
            </a:endParaRPr>
          </a:p>
        </p:txBody>
      </p:sp>
      <p:sp>
        <p:nvSpPr>
          <p:cNvPr id="2" name="Marcador de número de diapositiva 1">
            <a:extLst>
              <a:ext uri="{FF2B5EF4-FFF2-40B4-BE49-F238E27FC236}">
                <a16:creationId xmlns:a16="http://schemas.microsoft.com/office/drawing/2014/main" id="{A9E75746-FDFB-4840-8B4A-2A0045D1141D}"/>
              </a:ext>
            </a:extLst>
          </p:cNvPr>
          <p:cNvSpPr>
            <a:spLocks noGrp="1"/>
          </p:cNvSpPr>
          <p:nvPr>
            <p:ph type="sldNum" sz="quarter" idx="12"/>
          </p:nvPr>
        </p:nvSpPr>
        <p:spPr/>
        <p:txBody>
          <a:bodyPr/>
          <a:lstStyle/>
          <a:p>
            <a:fld id="{CABBF020-E6F8-45C5-8C13-DF034A6AD970}" type="slidenum">
              <a:rPr lang="en-GB" smtClean="0"/>
              <a:t>19</a:t>
            </a:fld>
            <a:endParaRPr lang="en-GB"/>
          </a:p>
        </p:txBody>
      </p:sp>
      <p:cxnSp>
        <p:nvCxnSpPr>
          <p:cNvPr id="8" name="Conector recto 7">
            <a:extLst>
              <a:ext uri="{FF2B5EF4-FFF2-40B4-BE49-F238E27FC236}">
                <a16:creationId xmlns:a16="http://schemas.microsoft.com/office/drawing/2014/main" id="{CA98DF50-70B3-4308-922A-E55D1B89D1D4}"/>
              </a:ext>
            </a:extLst>
          </p:cNvPr>
          <p:cNvCxnSpPr/>
          <p:nvPr/>
        </p:nvCxnSpPr>
        <p:spPr>
          <a:xfrm>
            <a:off x="257452" y="0"/>
            <a:ext cx="0" cy="68580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FB04444B-667B-418F-8843-79C0B345C2B9}"/>
              </a:ext>
            </a:extLst>
          </p:cNvPr>
          <p:cNvCxnSpPr/>
          <p:nvPr/>
        </p:nvCxnSpPr>
        <p:spPr>
          <a:xfrm>
            <a:off x="338830" y="0"/>
            <a:ext cx="0" cy="68580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7C22CD0-AED4-4151-B0AE-B54108045546}"/>
              </a:ext>
            </a:extLst>
          </p:cNvPr>
          <p:cNvSpPr txBox="1"/>
          <p:nvPr/>
        </p:nvSpPr>
        <p:spPr>
          <a:xfrm>
            <a:off x="727968" y="848913"/>
            <a:ext cx="11291117" cy="1477328"/>
          </a:xfrm>
          <a:prstGeom prst="rect">
            <a:avLst/>
          </a:prstGeom>
          <a:noFill/>
        </p:spPr>
        <p:txBody>
          <a:bodyPr wrap="square" rtlCol="0">
            <a:spAutoFit/>
          </a:bodyPr>
          <a:lstStyle/>
          <a:p>
            <a:r>
              <a:rPr lang="en-GB" b="1" u="sng" dirty="0"/>
              <a:t>To test the full assembly</a:t>
            </a:r>
            <a:r>
              <a:rPr lang="en-GB" dirty="0"/>
              <a:t>: The sensor was mounted to the car, and the data recorded on a datalogger during a test run. Then the GPS speed was compared with the measured speed. The results were surprisingly similar. When the car turned left, the right wheel recorded a slightly higher speed, and vice versa. During the hardest turns, the values of the inner wheel went to zero, and we could visually check the wheel lose traction and stop spinning, while the outer wheel speed was just slightly above the GPS speed.</a:t>
            </a:r>
          </a:p>
        </p:txBody>
      </p:sp>
      <p:pic>
        <p:nvPicPr>
          <p:cNvPr id="18" name="Picture 17">
            <a:extLst>
              <a:ext uri="{FF2B5EF4-FFF2-40B4-BE49-F238E27FC236}">
                <a16:creationId xmlns:a16="http://schemas.microsoft.com/office/drawing/2014/main" id="{166C0422-7DC0-4B83-A534-49596867CC2F}"/>
              </a:ext>
            </a:extLst>
          </p:cNvPr>
          <p:cNvPicPr>
            <a:picLocks noChangeAspect="1"/>
          </p:cNvPicPr>
          <p:nvPr/>
        </p:nvPicPr>
        <p:blipFill>
          <a:blip r:embed="rId2"/>
          <a:stretch>
            <a:fillRect/>
          </a:stretch>
        </p:blipFill>
        <p:spPr>
          <a:xfrm>
            <a:off x="727968" y="2452424"/>
            <a:ext cx="10143392" cy="4246864"/>
          </a:xfrm>
          <a:prstGeom prst="rect">
            <a:avLst/>
          </a:prstGeom>
        </p:spPr>
      </p:pic>
    </p:spTree>
    <p:extLst>
      <p:ext uri="{BB962C8B-B14F-4D97-AF65-F5344CB8AC3E}">
        <p14:creationId xmlns:p14="http://schemas.microsoft.com/office/powerpoint/2010/main" val="2052221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65F2A78-4C8A-46B5-9B77-2F2830BE87EE}"/>
              </a:ext>
            </a:extLst>
          </p:cNvPr>
          <p:cNvSpPr txBox="1"/>
          <p:nvPr/>
        </p:nvSpPr>
        <p:spPr>
          <a:xfrm>
            <a:off x="9484310" y="158712"/>
            <a:ext cx="2707690" cy="400110"/>
          </a:xfrm>
          <a:prstGeom prst="rect">
            <a:avLst/>
          </a:prstGeom>
          <a:noFill/>
        </p:spPr>
        <p:txBody>
          <a:bodyPr wrap="square" rtlCol="0">
            <a:spAutoFit/>
          </a:bodyPr>
          <a:lstStyle/>
          <a:p>
            <a:r>
              <a:rPr lang="en-GB" sz="2000" dirty="0"/>
              <a:t>Wheel Sensorization</a:t>
            </a:r>
          </a:p>
        </p:txBody>
      </p:sp>
      <p:sp>
        <p:nvSpPr>
          <p:cNvPr id="6" name="CuadroTexto 5">
            <a:extLst>
              <a:ext uri="{FF2B5EF4-FFF2-40B4-BE49-F238E27FC236}">
                <a16:creationId xmlns:a16="http://schemas.microsoft.com/office/drawing/2014/main" id="{D6E5320C-1CCA-428B-BB67-D7F369324B15}"/>
              </a:ext>
            </a:extLst>
          </p:cNvPr>
          <p:cNvSpPr txBox="1"/>
          <p:nvPr/>
        </p:nvSpPr>
        <p:spPr>
          <a:xfrm>
            <a:off x="727969" y="327989"/>
            <a:ext cx="1225118" cy="461665"/>
          </a:xfrm>
          <a:prstGeom prst="rect">
            <a:avLst/>
          </a:prstGeom>
          <a:noFill/>
        </p:spPr>
        <p:txBody>
          <a:bodyPr wrap="square" rtlCol="0">
            <a:spAutoFit/>
          </a:bodyPr>
          <a:lstStyle/>
          <a:p>
            <a:r>
              <a:rPr lang="en-GB" sz="2400" b="1" u="sng">
                <a:latin typeface="Arial" panose="020B0604020202020204" pitchFamily="34" charset="0"/>
                <a:cs typeface="Arial" panose="020B0604020202020204" pitchFamily="34" charset="0"/>
              </a:rPr>
              <a:t>Index</a:t>
            </a:r>
            <a:endParaRPr lang="en-GB" b="1" u="sng">
              <a:latin typeface="Arial" panose="020B0604020202020204" pitchFamily="34" charset="0"/>
              <a:cs typeface="Arial" panose="020B0604020202020204" pitchFamily="34" charset="0"/>
            </a:endParaRPr>
          </a:p>
        </p:txBody>
      </p:sp>
      <p:sp>
        <p:nvSpPr>
          <p:cNvPr id="7" name="CuadroTexto 6">
            <a:extLst>
              <a:ext uri="{FF2B5EF4-FFF2-40B4-BE49-F238E27FC236}">
                <a16:creationId xmlns:a16="http://schemas.microsoft.com/office/drawing/2014/main" id="{515815BC-4320-4A9A-9D2A-365CC3DDD96E}"/>
              </a:ext>
            </a:extLst>
          </p:cNvPr>
          <p:cNvSpPr txBox="1"/>
          <p:nvPr/>
        </p:nvSpPr>
        <p:spPr>
          <a:xfrm>
            <a:off x="727969" y="1185463"/>
            <a:ext cx="6702640" cy="2814617"/>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GB" sz="2000"/>
              <a:t>Final Design</a:t>
            </a:r>
            <a:endParaRPr lang="en-GB" sz="2000" dirty="0"/>
          </a:p>
          <a:p>
            <a:pPr marL="342900" indent="-342900">
              <a:lnSpc>
                <a:spcPct val="150000"/>
              </a:lnSpc>
              <a:buFont typeface="Wingdings" panose="05000000000000000000" pitchFamily="2" charset="2"/>
              <a:buChar char="§"/>
            </a:pPr>
            <a:r>
              <a:rPr lang="en-GB" sz="2000" dirty="0"/>
              <a:t>Bill of Materials (BOM)</a:t>
            </a:r>
          </a:p>
          <a:p>
            <a:pPr marL="342900" indent="-342900">
              <a:lnSpc>
                <a:spcPct val="150000"/>
              </a:lnSpc>
              <a:buFont typeface="Wingdings" panose="05000000000000000000" pitchFamily="2" charset="2"/>
              <a:buChar char="§"/>
            </a:pPr>
            <a:r>
              <a:rPr lang="en-GB" sz="2000" dirty="0"/>
              <a:t>Validation Plan: Results</a:t>
            </a:r>
          </a:p>
          <a:p>
            <a:pPr marL="342900" indent="-342900">
              <a:lnSpc>
                <a:spcPct val="150000"/>
              </a:lnSpc>
              <a:buFont typeface="Wingdings" panose="05000000000000000000" pitchFamily="2" charset="2"/>
              <a:buChar char="§"/>
            </a:pPr>
            <a:r>
              <a:rPr lang="en-GB" sz="2000" dirty="0"/>
              <a:t>Market offers</a:t>
            </a:r>
          </a:p>
          <a:p>
            <a:pPr marL="342900" indent="-342900">
              <a:lnSpc>
                <a:spcPct val="150000"/>
              </a:lnSpc>
              <a:buFont typeface="Wingdings" panose="05000000000000000000" pitchFamily="2" charset="2"/>
              <a:buChar char="§"/>
            </a:pPr>
            <a:r>
              <a:rPr lang="en-GB" sz="2000" dirty="0"/>
              <a:t>Target verification</a:t>
            </a:r>
          </a:p>
          <a:p>
            <a:pPr marL="342900" indent="-342900">
              <a:lnSpc>
                <a:spcPct val="150000"/>
              </a:lnSpc>
              <a:buFont typeface="Wingdings" panose="05000000000000000000" pitchFamily="2" charset="2"/>
              <a:buChar char="§"/>
            </a:pPr>
            <a:r>
              <a:rPr lang="en-GB" sz="2000" dirty="0"/>
              <a:t>Updated documents</a:t>
            </a:r>
          </a:p>
        </p:txBody>
      </p:sp>
      <p:sp>
        <p:nvSpPr>
          <p:cNvPr id="10" name="Marcador de número de diapositiva 9">
            <a:extLst>
              <a:ext uri="{FF2B5EF4-FFF2-40B4-BE49-F238E27FC236}">
                <a16:creationId xmlns:a16="http://schemas.microsoft.com/office/drawing/2014/main" id="{8EF09472-3008-4B05-9D2B-8DEBCD88EBF3}"/>
              </a:ext>
            </a:extLst>
          </p:cNvPr>
          <p:cNvSpPr>
            <a:spLocks noGrp="1"/>
          </p:cNvSpPr>
          <p:nvPr>
            <p:ph type="sldNum" sz="quarter" idx="12"/>
          </p:nvPr>
        </p:nvSpPr>
        <p:spPr/>
        <p:txBody>
          <a:bodyPr/>
          <a:lstStyle/>
          <a:p>
            <a:fld id="{CABBF020-E6F8-45C5-8C13-DF034A6AD970}" type="slidenum">
              <a:rPr lang="en-GB" smtClean="0"/>
              <a:t>2</a:t>
            </a:fld>
            <a:endParaRPr lang="en-GB"/>
          </a:p>
        </p:txBody>
      </p:sp>
      <p:cxnSp>
        <p:nvCxnSpPr>
          <p:cNvPr id="11" name="Conector recto 10">
            <a:extLst>
              <a:ext uri="{FF2B5EF4-FFF2-40B4-BE49-F238E27FC236}">
                <a16:creationId xmlns:a16="http://schemas.microsoft.com/office/drawing/2014/main" id="{1F95ED2F-1310-402E-97BA-832A375220AF}"/>
              </a:ext>
            </a:extLst>
          </p:cNvPr>
          <p:cNvCxnSpPr/>
          <p:nvPr/>
        </p:nvCxnSpPr>
        <p:spPr>
          <a:xfrm>
            <a:off x="257452" y="0"/>
            <a:ext cx="0" cy="68580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C53CDB05-DA6C-4C77-8725-093070A7FCBD}"/>
              </a:ext>
            </a:extLst>
          </p:cNvPr>
          <p:cNvCxnSpPr/>
          <p:nvPr/>
        </p:nvCxnSpPr>
        <p:spPr>
          <a:xfrm>
            <a:off x="338830" y="0"/>
            <a:ext cx="0" cy="68580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5C2C3D55-0539-43F0-8457-8E36BDBCEA95}"/>
              </a:ext>
            </a:extLst>
          </p:cNvPr>
          <p:cNvSpPr txBox="1"/>
          <p:nvPr/>
        </p:nvSpPr>
        <p:spPr>
          <a:xfrm>
            <a:off x="9484310" y="467951"/>
            <a:ext cx="2707690" cy="400110"/>
          </a:xfrm>
          <a:prstGeom prst="rect">
            <a:avLst/>
          </a:prstGeom>
          <a:noFill/>
        </p:spPr>
        <p:txBody>
          <a:bodyPr wrap="square" rtlCol="0">
            <a:spAutoFit/>
          </a:bodyPr>
          <a:lstStyle/>
          <a:p>
            <a:r>
              <a:rPr lang="en-GB" sz="2000" dirty="0"/>
              <a:t>DR – Design Release</a:t>
            </a:r>
            <a:endParaRPr lang="en-GB" sz="1100" dirty="0"/>
          </a:p>
        </p:txBody>
      </p:sp>
    </p:spTree>
    <p:extLst>
      <p:ext uri="{BB962C8B-B14F-4D97-AF65-F5344CB8AC3E}">
        <p14:creationId xmlns:p14="http://schemas.microsoft.com/office/powerpoint/2010/main" val="3352233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7EB1DFC-61AC-488E-BABE-741124364169}"/>
              </a:ext>
            </a:extLst>
          </p:cNvPr>
          <p:cNvSpPr txBox="1"/>
          <p:nvPr/>
        </p:nvSpPr>
        <p:spPr>
          <a:xfrm>
            <a:off x="9484310" y="467951"/>
            <a:ext cx="2707690" cy="400110"/>
          </a:xfrm>
          <a:prstGeom prst="rect">
            <a:avLst/>
          </a:prstGeom>
          <a:noFill/>
        </p:spPr>
        <p:txBody>
          <a:bodyPr wrap="square" rtlCol="0">
            <a:spAutoFit/>
          </a:bodyPr>
          <a:lstStyle/>
          <a:p>
            <a:r>
              <a:rPr lang="en-GB" sz="2000"/>
              <a:t>DR – Design Release</a:t>
            </a:r>
            <a:endParaRPr lang="en-GB" sz="1100"/>
          </a:p>
        </p:txBody>
      </p:sp>
      <p:sp>
        <p:nvSpPr>
          <p:cNvPr id="5" name="CuadroTexto 4">
            <a:extLst>
              <a:ext uri="{FF2B5EF4-FFF2-40B4-BE49-F238E27FC236}">
                <a16:creationId xmlns:a16="http://schemas.microsoft.com/office/drawing/2014/main" id="{465F2A78-4C8A-46B5-9B77-2F2830BE87EE}"/>
              </a:ext>
            </a:extLst>
          </p:cNvPr>
          <p:cNvSpPr txBox="1"/>
          <p:nvPr/>
        </p:nvSpPr>
        <p:spPr>
          <a:xfrm>
            <a:off x="9484310" y="158712"/>
            <a:ext cx="2707690" cy="400110"/>
          </a:xfrm>
          <a:prstGeom prst="rect">
            <a:avLst/>
          </a:prstGeom>
          <a:noFill/>
        </p:spPr>
        <p:txBody>
          <a:bodyPr wrap="square" rtlCol="0">
            <a:spAutoFit/>
          </a:bodyPr>
          <a:lstStyle/>
          <a:p>
            <a:r>
              <a:rPr lang="en-GB" sz="2000" dirty="0"/>
              <a:t>Wheel Sensorization</a:t>
            </a:r>
          </a:p>
        </p:txBody>
      </p:sp>
      <p:sp>
        <p:nvSpPr>
          <p:cNvPr id="6" name="CuadroTexto 5">
            <a:extLst>
              <a:ext uri="{FF2B5EF4-FFF2-40B4-BE49-F238E27FC236}">
                <a16:creationId xmlns:a16="http://schemas.microsoft.com/office/drawing/2014/main" id="{D6E5320C-1CCA-428B-BB67-D7F369324B15}"/>
              </a:ext>
            </a:extLst>
          </p:cNvPr>
          <p:cNvSpPr txBox="1"/>
          <p:nvPr/>
        </p:nvSpPr>
        <p:spPr>
          <a:xfrm>
            <a:off x="727968" y="327989"/>
            <a:ext cx="3835153" cy="461665"/>
          </a:xfrm>
          <a:prstGeom prst="rect">
            <a:avLst/>
          </a:prstGeom>
          <a:noFill/>
        </p:spPr>
        <p:txBody>
          <a:bodyPr wrap="square" rtlCol="0">
            <a:spAutoFit/>
          </a:bodyPr>
          <a:lstStyle/>
          <a:p>
            <a:r>
              <a:rPr lang="en-GB" sz="2400" b="1" u="sng">
                <a:latin typeface="Arial" panose="020B0604020202020204" pitchFamily="34" charset="0"/>
                <a:cs typeface="Arial" panose="020B0604020202020204" pitchFamily="34" charset="0"/>
              </a:rPr>
              <a:t>Validation Plan: Results</a:t>
            </a:r>
            <a:endParaRPr lang="en-GB" b="1" u="sng">
              <a:latin typeface="Arial" panose="020B0604020202020204" pitchFamily="34" charset="0"/>
              <a:cs typeface="Arial" panose="020B0604020202020204" pitchFamily="34" charset="0"/>
            </a:endParaRPr>
          </a:p>
        </p:txBody>
      </p:sp>
      <p:sp>
        <p:nvSpPr>
          <p:cNvPr id="2" name="Marcador de número de diapositiva 1">
            <a:extLst>
              <a:ext uri="{FF2B5EF4-FFF2-40B4-BE49-F238E27FC236}">
                <a16:creationId xmlns:a16="http://schemas.microsoft.com/office/drawing/2014/main" id="{A9E75746-FDFB-4840-8B4A-2A0045D1141D}"/>
              </a:ext>
            </a:extLst>
          </p:cNvPr>
          <p:cNvSpPr>
            <a:spLocks noGrp="1"/>
          </p:cNvSpPr>
          <p:nvPr>
            <p:ph type="sldNum" sz="quarter" idx="12"/>
          </p:nvPr>
        </p:nvSpPr>
        <p:spPr/>
        <p:txBody>
          <a:bodyPr/>
          <a:lstStyle/>
          <a:p>
            <a:fld id="{CABBF020-E6F8-45C5-8C13-DF034A6AD970}" type="slidenum">
              <a:rPr lang="en-GB" smtClean="0"/>
              <a:t>20</a:t>
            </a:fld>
            <a:endParaRPr lang="en-GB"/>
          </a:p>
        </p:txBody>
      </p:sp>
      <p:cxnSp>
        <p:nvCxnSpPr>
          <p:cNvPr id="8" name="Conector recto 7">
            <a:extLst>
              <a:ext uri="{FF2B5EF4-FFF2-40B4-BE49-F238E27FC236}">
                <a16:creationId xmlns:a16="http://schemas.microsoft.com/office/drawing/2014/main" id="{CA98DF50-70B3-4308-922A-E55D1B89D1D4}"/>
              </a:ext>
            </a:extLst>
          </p:cNvPr>
          <p:cNvCxnSpPr/>
          <p:nvPr/>
        </p:nvCxnSpPr>
        <p:spPr>
          <a:xfrm>
            <a:off x="257452" y="0"/>
            <a:ext cx="0" cy="68580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FB04444B-667B-418F-8843-79C0B345C2B9}"/>
              </a:ext>
            </a:extLst>
          </p:cNvPr>
          <p:cNvCxnSpPr/>
          <p:nvPr/>
        </p:nvCxnSpPr>
        <p:spPr>
          <a:xfrm>
            <a:off x="338830" y="0"/>
            <a:ext cx="0" cy="68580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06AA82F-2122-4F38-86E0-23EC525FB27C}"/>
              </a:ext>
            </a:extLst>
          </p:cNvPr>
          <p:cNvSpPr txBox="1"/>
          <p:nvPr/>
        </p:nvSpPr>
        <p:spPr>
          <a:xfrm>
            <a:off x="727968" y="5032717"/>
            <a:ext cx="9887964" cy="1477328"/>
          </a:xfrm>
          <a:prstGeom prst="rect">
            <a:avLst/>
          </a:prstGeom>
          <a:noFill/>
        </p:spPr>
        <p:txBody>
          <a:bodyPr wrap="square" rtlCol="0">
            <a:spAutoFit/>
          </a:bodyPr>
          <a:lstStyle/>
          <a:p>
            <a:r>
              <a:rPr lang="en-GB" b="1" u="sng" dirty="0"/>
              <a:t>Zero-speed when stopped</a:t>
            </a:r>
            <a:r>
              <a:rPr lang="en-GB" dirty="0"/>
              <a:t>: When the car is stopped, the vibration of the motor sometimes makes the reluctor sensor create a high-frequency small-amplitude signal, which is occasionally recorded as short pulses of &gt;200km/h values. This will have to be filtered via software or a low-pass filter on the reluctor input. This is not a safety concern, since the car will only think it’s moving faster than reality, and it only happens when stopped.</a:t>
            </a:r>
            <a:endParaRPr lang="en-GB" b="1" u="sng" dirty="0"/>
          </a:p>
        </p:txBody>
      </p:sp>
      <p:pic>
        <p:nvPicPr>
          <p:cNvPr id="7" name="Picture 6">
            <a:extLst>
              <a:ext uri="{FF2B5EF4-FFF2-40B4-BE49-F238E27FC236}">
                <a16:creationId xmlns:a16="http://schemas.microsoft.com/office/drawing/2014/main" id="{5FAA1C95-065D-4707-A2EF-04A9E4C41808}"/>
              </a:ext>
            </a:extLst>
          </p:cNvPr>
          <p:cNvPicPr>
            <a:picLocks noChangeAspect="1"/>
          </p:cNvPicPr>
          <p:nvPr/>
        </p:nvPicPr>
        <p:blipFill>
          <a:blip r:embed="rId2"/>
          <a:stretch>
            <a:fillRect/>
          </a:stretch>
        </p:blipFill>
        <p:spPr>
          <a:xfrm>
            <a:off x="727968" y="990371"/>
            <a:ext cx="9312846" cy="3883470"/>
          </a:xfrm>
          <a:prstGeom prst="rect">
            <a:avLst/>
          </a:prstGeom>
        </p:spPr>
      </p:pic>
    </p:spTree>
    <p:extLst>
      <p:ext uri="{BB962C8B-B14F-4D97-AF65-F5344CB8AC3E}">
        <p14:creationId xmlns:p14="http://schemas.microsoft.com/office/powerpoint/2010/main" val="2207534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65F2A78-4C8A-46B5-9B77-2F2830BE87EE}"/>
              </a:ext>
            </a:extLst>
          </p:cNvPr>
          <p:cNvSpPr txBox="1"/>
          <p:nvPr/>
        </p:nvSpPr>
        <p:spPr>
          <a:xfrm>
            <a:off x="9484310" y="158712"/>
            <a:ext cx="2707690" cy="400110"/>
          </a:xfrm>
          <a:prstGeom prst="rect">
            <a:avLst/>
          </a:prstGeom>
          <a:noFill/>
        </p:spPr>
        <p:txBody>
          <a:bodyPr wrap="square" rtlCol="0">
            <a:spAutoFit/>
          </a:bodyPr>
          <a:lstStyle/>
          <a:p>
            <a:r>
              <a:rPr lang="en-GB" sz="2000" dirty="0"/>
              <a:t>Wheel Sensorization</a:t>
            </a:r>
          </a:p>
        </p:txBody>
      </p:sp>
      <p:sp>
        <p:nvSpPr>
          <p:cNvPr id="6" name="CuadroTexto 5">
            <a:extLst>
              <a:ext uri="{FF2B5EF4-FFF2-40B4-BE49-F238E27FC236}">
                <a16:creationId xmlns:a16="http://schemas.microsoft.com/office/drawing/2014/main" id="{D6E5320C-1CCA-428B-BB67-D7F369324B15}"/>
              </a:ext>
            </a:extLst>
          </p:cNvPr>
          <p:cNvSpPr txBox="1"/>
          <p:nvPr/>
        </p:nvSpPr>
        <p:spPr>
          <a:xfrm>
            <a:off x="727968" y="327989"/>
            <a:ext cx="7137643" cy="461665"/>
          </a:xfrm>
          <a:prstGeom prst="rect">
            <a:avLst/>
          </a:prstGeom>
          <a:noFill/>
        </p:spPr>
        <p:txBody>
          <a:bodyPr wrap="square" rtlCol="0">
            <a:spAutoFit/>
          </a:bodyPr>
          <a:lstStyle/>
          <a:p>
            <a:r>
              <a:rPr lang="en-GB" sz="2400" b="1" u="sng">
                <a:latin typeface="Arial" panose="020B0604020202020204" pitchFamily="34" charset="0"/>
                <a:cs typeface="Arial" panose="020B0604020202020204" pitchFamily="34" charset="0"/>
              </a:rPr>
              <a:t>Market offers</a:t>
            </a:r>
            <a:endParaRPr lang="en-GB" b="1">
              <a:latin typeface="Arial" panose="020B0604020202020204" pitchFamily="34" charset="0"/>
              <a:cs typeface="Arial" panose="020B0604020202020204" pitchFamily="34" charset="0"/>
            </a:endParaRPr>
          </a:p>
        </p:txBody>
      </p:sp>
      <p:sp>
        <p:nvSpPr>
          <p:cNvPr id="2" name="Marcador de número de diapositiva 1">
            <a:extLst>
              <a:ext uri="{FF2B5EF4-FFF2-40B4-BE49-F238E27FC236}">
                <a16:creationId xmlns:a16="http://schemas.microsoft.com/office/drawing/2014/main" id="{103FF655-418E-4FB3-B643-B2F10C3DFE34}"/>
              </a:ext>
            </a:extLst>
          </p:cNvPr>
          <p:cNvSpPr>
            <a:spLocks noGrp="1"/>
          </p:cNvSpPr>
          <p:nvPr>
            <p:ph type="sldNum" sz="quarter" idx="12"/>
          </p:nvPr>
        </p:nvSpPr>
        <p:spPr/>
        <p:txBody>
          <a:bodyPr/>
          <a:lstStyle/>
          <a:p>
            <a:fld id="{CABBF020-E6F8-45C5-8C13-DF034A6AD970}" type="slidenum">
              <a:rPr lang="en-GB" smtClean="0"/>
              <a:t>21</a:t>
            </a:fld>
            <a:endParaRPr lang="en-GB"/>
          </a:p>
        </p:txBody>
      </p:sp>
      <p:cxnSp>
        <p:nvCxnSpPr>
          <p:cNvPr id="8" name="Conector recto 7">
            <a:extLst>
              <a:ext uri="{FF2B5EF4-FFF2-40B4-BE49-F238E27FC236}">
                <a16:creationId xmlns:a16="http://schemas.microsoft.com/office/drawing/2014/main" id="{44A2A019-84D9-41B1-8AEE-E1D81F3B49C6}"/>
              </a:ext>
            </a:extLst>
          </p:cNvPr>
          <p:cNvCxnSpPr/>
          <p:nvPr/>
        </p:nvCxnSpPr>
        <p:spPr>
          <a:xfrm>
            <a:off x="257452" y="0"/>
            <a:ext cx="0" cy="68580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51106C23-0B24-47B4-9D2E-F6DCF9007737}"/>
              </a:ext>
            </a:extLst>
          </p:cNvPr>
          <p:cNvCxnSpPr/>
          <p:nvPr/>
        </p:nvCxnSpPr>
        <p:spPr>
          <a:xfrm>
            <a:off x="338830" y="0"/>
            <a:ext cx="0" cy="68580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46CD614C-7839-45E4-BE8D-1FB5E9F8ABE8}"/>
              </a:ext>
            </a:extLst>
          </p:cNvPr>
          <p:cNvSpPr txBox="1"/>
          <p:nvPr/>
        </p:nvSpPr>
        <p:spPr>
          <a:xfrm>
            <a:off x="9484310" y="467951"/>
            <a:ext cx="2707690" cy="400110"/>
          </a:xfrm>
          <a:prstGeom prst="rect">
            <a:avLst/>
          </a:prstGeom>
          <a:noFill/>
        </p:spPr>
        <p:txBody>
          <a:bodyPr wrap="square" rtlCol="0">
            <a:spAutoFit/>
          </a:bodyPr>
          <a:lstStyle/>
          <a:p>
            <a:r>
              <a:rPr lang="en-GB" sz="2000"/>
              <a:t>DR – Design Release</a:t>
            </a:r>
            <a:endParaRPr lang="en-GB" sz="1100"/>
          </a:p>
        </p:txBody>
      </p:sp>
      <p:sp>
        <p:nvSpPr>
          <p:cNvPr id="3" name="TextBox 2">
            <a:extLst>
              <a:ext uri="{FF2B5EF4-FFF2-40B4-BE49-F238E27FC236}">
                <a16:creationId xmlns:a16="http://schemas.microsoft.com/office/drawing/2014/main" id="{243D212E-3C48-4F96-AD3E-0B2D3B52A94F}"/>
              </a:ext>
            </a:extLst>
          </p:cNvPr>
          <p:cNvSpPr txBox="1"/>
          <p:nvPr/>
        </p:nvSpPr>
        <p:spPr>
          <a:xfrm>
            <a:off x="727968" y="992634"/>
            <a:ext cx="9909358" cy="2031325"/>
          </a:xfrm>
          <a:prstGeom prst="rect">
            <a:avLst/>
          </a:prstGeom>
          <a:noFill/>
        </p:spPr>
        <p:txBody>
          <a:bodyPr wrap="square" rtlCol="0">
            <a:spAutoFit/>
          </a:bodyPr>
          <a:lstStyle/>
          <a:p>
            <a:pPr marL="285750" indent="-285750">
              <a:buFont typeface="Arial" panose="020B0604020202020204" pitchFamily="34" charset="0"/>
              <a:buChar char="•"/>
            </a:pPr>
            <a:r>
              <a:rPr lang="en-GB" dirty="0"/>
              <a:t>JLCPCB sponsors us with a discounted price for PCBs</a:t>
            </a:r>
          </a:p>
          <a:p>
            <a:pPr marL="285750" indent="-285750">
              <a:buFont typeface="Arial" panose="020B0604020202020204" pitchFamily="34" charset="0"/>
              <a:buChar char="•"/>
            </a:pPr>
            <a:r>
              <a:rPr lang="en-GB" dirty="0"/>
              <a:t>MOUSER is the cheapest option for common SMD components, PIC18 microprocessors, and MX connectors</a:t>
            </a:r>
          </a:p>
          <a:p>
            <a:pPr marL="285750" indent="-285750">
              <a:buFont typeface="Arial" panose="020B0604020202020204" pitchFamily="34" charset="0"/>
              <a:buChar char="•"/>
            </a:pPr>
            <a:r>
              <a:rPr lang="en-GB" dirty="0"/>
              <a:t>RS has been our provider for reluctor sensors</a:t>
            </a:r>
          </a:p>
          <a:p>
            <a:pPr marL="285750" indent="-285750">
              <a:buFont typeface="Arial" panose="020B0604020202020204" pitchFamily="34" charset="0"/>
              <a:buChar char="•"/>
            </a:pPr>
            <a:r>
              <a:rPr lang="en-GB" dirty="0"/>
              <a:t>The rest has been manufactured in the workshop.</a:t>
            </a:r>
          </a:p>
          <a:p>
            <a:pPr marL="285750" indent="-285750">
              <a:buFont typeface="Arial" panose="020B0604020202020204" pitchFamily="34" charset="0"/>
              <a:buChar char="•"/>
            </a:pPr>
            <a:r>
              <a:rPr lang="en-GB" dirty="0"/>
              <a:t>Help from the university for laser cutting the steel platen</a:t>
            </a:r>
          </a:p>
          <a:p>
            <a:pPr marL="285750" indent="-285750">
              <a:buFont typeface="Arial" panose="020B0604020202020204" pitchFamily="34" charset="0"/>
              <a:buChar char="•"/>
            </a:pPr>
            <a:r>
              <a:rPr lang="en-GB" dirty="0"/>
              <a:t>3d printing from team members’ personal printers</a:t>
            </a:r>
          </a:p>
        </p:txBody>
      </p:sp>
    </p:spTree>
    <p:extLst>
      <p:ext uri="{BB962C8B-B14F-4D97-AF65-F5344CB8AC3E}">
        <p14:creationId xmlns:p14="http://schemas.microsoft.com/office/powerpoint/2010/main" val="2471380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65F2A78-4C8A-46B5-9B77-2F2830BE87EE}"/>
              </a:ext>
            </a:extLst>
          </p:cNvPr>
          <p:cNvSpPr txBox="1"/>
          <p:nvPr/>
        </p:nvSpPr>
        <p:spPr>
          <a:xfrm>
            <a:off x="9484310" y="158712"/>
            <a:ext cx="2707690" cy="400110"/>
          </a:xfrm>
          <a:prstGeom prst="rect">
            <a:avLst/>
          </a:prstGeom>
          <a:noFill/>
        </p:spPr>
        <p:txBody>
          <a:bodyPr wrap="square" rtlCol="0">
            <a:spAutoFit/>
          </a:bodyPr>
          <a:lstStyle/>
          <a:p>
            <a:r>
              <a:rPr lang="en-GB" sz="2000" dirty="0"/>
              <a:t>Wheel Sensorization</a:t>
            </a:r>
          </a:p>
        </p:txBody>
      </p:sp>
      <p:sp>
        <p:nvSpPr>
          <p:cNvPr id="6" name="CuadroTexto 5">
            <a:extLst>
              <a:ext uri="{FF2B5EF4-FFF2-40B4-BE49-F238E27FC236}">
                <a16:creationId xmlns:a16="http://schemas.microsoft.com/office/drawing/2014/main" id="{D6E5320C-1CCA-428B-BB67-D7F369324B15}"/>
              </a:ext>
            </a:extLst>
          </p:cNvPr>
          <p:cNvSpPr txBox="1"/>
          <p:nvPr/>
        </p:nvSpPr>
        <p:spPr>
          <a:xfrm>
            <a:off x="727968" y="327989"/>
            <a:ext cx="3382393" cy="461665"/>
          </a:xfrm>
          <a:prstGeom prst="rect">
            <a:avLst/>
          </a:prstGeom>
          <a:noFill/>
        </p:spPr>
        <p:txBody>
          <a:bodyPr wrap="square" rtlCol="0">
            <a:spAutoFit/>
          </a:bodyPr>
          <a:lstStyle/>
          <a:p>
            <a:r>
              <a:rPr lang="en-GB" sz="2400" b="1" u="sng">
                <a:latin typeface="Arial" panose="020B0604020202020204" pitchFamily="34" charset="0"/>
                <a:cs typeface="Arial" panose="020B0604020202020204" pitchFamily="34" charset="0"/>
              </a:rPr>
              <a:t>Targets verification</a:t>
            </a:r>
            <a:endParaRPr lang="en-GB" b="1" u="sng">
              <a:latin typeface="Arial" panose="020B0604020202020204" pitchFamily="34" charset="0"/>
              <a:cs typeface="Arial" panose="020B0604020202020204" pitchFamily="34" charset="0"/>
            </a:endParaRPr>
          </a:p>
        </p:txBody>
      </p:sp>
      <p:cxnSp>
        <p:nvCxnSpPr>
          <p:cNvPr id="9" name="Conector recto 8">
            <a:extLst>
              <a:ext uri="{FF2B5EF4-FFF2-40B4-BE49-F238E27FC236}">
                <a16:creationId xmlns:a16="http://schemas.microsoft.com/office/drawing/2014/main" id="{5890C723-3A92-4096-B76F-39913CC84D53}"/>
              </a:ext>
            </a:extLst>
          </p:cNvPr>
          <p:cNvCxnSpPr/>
          <p:nvPr/>
        </p:nvCxnSpPr>
        <p:spPr>
          <a:xfrm>
            <a:off x="257452" y="0"/>
            <a:ext cx="0" cy="68580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Marcador de número de diapositiva 1">
            <a:extLst>
              <a:ext uri="{FF2B5EF4-FFF2-40B4-BE49-F238E27FC236}">
                <a16:creationId xmlns:a16="http://schemas.microsoft.com/office/drawing/2014/main" id="{A9E75746-FDFB-4840-8B4A-2A0045D1141D}"/>
              </a:ext>
            </a:extLst>
          </p:cNvPr>
          <p:cNvSpPr>
            <a:spLocks noGrp="1"/>
          </p:cNvSpPr>
          <p:nvPr>
            <p:ph type="sldNum" sz="quarter" idx="12"/>
          </p:nvPr>
        </p:nvSpPr>
        <p:spPr/>
        <p:txBody>
          <a:bodyPr/>
          <a:lstStyle/>
          <a:p>
            <a:fld id="{CABBF020-E6F8-45C5-8C13-DF034A6AD970}" type="slidenum">
              <a:rPr lang="en-GB" smtClean="0"/>
              <a:t>22</a:t>
            </a:fld>
            <a:endParaRPr lang="en-GB"/>
          </a:p>
        </p:txBody>
      </p:sp>
      <p:cxnSp>
        <p:nvCxnSpPr>
          <p:cNvPr id="8" name="Conector recto 7">
            <a:extLst>
              <a:ext uri="{FF2B5EF4-FFF2-40B4-BE49-F238E27FC236}">
                <a16:creationId xmlns:a16="http://schemas.microsoft.com/office/drawing/2014/main" id="{8597AF49-9D2B-45C0-9264-0863CBA394EC}"/>
              </a:ext>
            </a:extLst>
          </p:cNvPr>
          <p:cNvCxnSpPr/>
          <p:nvPr/>
        </p:nvCxnSpPr>
        <p:spPr>
          <a:xfrm>
            <a:off x="338830" y="0"/>
            <a:ext cx="0" cy="68580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28BBFAE1-E9AD-4173-927D-5ADCA062CBF1}"/>
              </a:ext>
            </a:extLst>
          </p:cNvPr>
          <p:cNvSpPr txBox="1"/>
          <p:nvPr/>
        </p:nvSpPr>
        <p:spPr>
          <a:xfrm>
            <a:off x="9484310" y="467951"/>
            <a:ext cx="2707690" cy="400110"/>
          </a:xfrm>
          <a:prstGeom prst="rect">
            <a:avLst/>
          </a:prstGeom>
          <a:noFill/>
        </p:spPr>
        <p:txBody>
          <a:bodyPr wrap="square" rtlCol="0">
            <a:spAutoFit/>
          </a:bodyPr>
          <a:lstStyle/>
          <a:p>
            <a:r>
              <a:rPr lang="en-GB" sz="2000"/>
              <a:t>DR – Design Release</a:t>
            </a:r>
            <a:endParaRPr lang="en-GB" sz="1100"/>
          </a:p>
        </p:txBody>
      </p:sp>
      <p:sp>
        <p:nvSpPr>
          <p:cNvPr id="14" name="TextBox 13">
            <a:extLst>
              <a:ext uri="{FF2B5EF4-FFF2-40B4-BE49-F238E27FC236}">
                <a16:creationId xmlns:a16="http://schemas.microsoft.com/office/drawing/2014/main" id="{A7A135CA-8F48-4A25-89A1-7F36B278BE7B}"/>
              </a:ext>
            </a:extLst>
          </p:cNvPr>
          <p:cNvSpPr txBox="1"/>
          <p:nvPr/>
        </p:nvSpPr>
        <p:spPr>
          <a:xfrm>
            <a:off x="727968" y="869050"/>
            <a:ext cx="11206580" cy="369332"/>
          </a:xfrm>
          <a:prstGeom prst="rect">
            <a:avLst/>
          </a:prstGeom>
          <a:noFill/>
        </p:spPr>
        <p:txBody>
          <a:bodyPr wrap="square" rtlCol="0">
            <a:spAutoFit/>
          </a:bodyPr>
          <a:lstStyle/>
          <a:p>
            <a:r>
              <a:rPr lang="en-GB" b="1" dirty="0"/>
              <a:t>The design has been validated, but the weight can be reduced in the future design.</a:t>
            </a:r>
            <a:endParaRPr lang="en-GB" dirty="0"/>
          </a:p>
        </p:txBody>
      </p:sp>
      <p:graphicFrame>
        <p:nvGraphicFramePr>
          <p:cNvPr id="15" name="Table 13">
            <a:extLst>
              <a:ext uri="{FF2B5EF4-FFF2-40B4-BE49-F238E27FC236}">
                <a16:creationId xmlns:a16="http://schemas.microsoft.com/office/drawing/2014/main" id="{074F79E1-1F8A-47F5-8499-C548AF91EB29}"/>
              </a:ext>
            </a:extLst>
          </p:cNvPr>
          <p:cNvGraphicFramePr>
            <a:graphicFrameLocks noGrp="1"/>
          </p:cNvGraphicFramePr>
          <p:nvPr>
            <p:extLst>
              <p:ext uri="{D42A27DB-BD31-4B8C-83A1-F6EECF244321}">
                <p14:modId xmlns:p14="http://schemas.microsoft.com/office/powerpoint/2010/main" val="3681179718"/>
              </p:ext>
            </p:extLst>
          </p:nvPr>
        </p:nvGraphicFramePr>
        <p:xfrm>
          <a:off x="727967" y="3028138"/>
          <a:ext cx="10785232" cy="2998667"/>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3391750910"/>
                    </a:ext>
                  </a:extLst>
                </a:gridCol>
                <a:gridCol w="2505808">
                  <a:extLst>
                    <a:ext uri="{9D8B030D-6E8A-4147-A177-3AD203B41FA5}">
                      <a16:colId xmlns:a16="http://schemas.microsoft.com/office/drawing/2014/main" val="708862879"/>
                    </a:ext>
                  </a:extLst>
                </a:gridCol>
                <a:gridCol w="4088424">
                  <a:extLst>
                    <a:ext uri="{9D8B030D-6E8A-4147-A177-3AD203B41FA5}">
                      <a16:colId xmlns:a16="http://schemas.microsoft.com/office/drawing/2014/main" val="2363271454"/>
                    </a:ext>
                  </a:extLst>
                </a:gridCol>
              </a:tblGrid>
              <a:tr h="426449">
                <a:tc>
                  <a:txBody>
                    <a:bodyPr/>
                    <a:lstStyle/>
                    <a:p>
                      <a:pPr algn="ctr"/>
                      <a:r>
                        <a:rPr lang="en-GB" noProof="0" dirty="0"/>
                        <a:t>Item</a:t>
                      </a:r>
                    </a:p>
                  </a:txBody>
                  <a:tcPr/>
                </a:tc>
                <a:tc>
                  <a:txBody>
                    <a:bodyPr/>
                    <a:lstStyle/>
                    <a:p>
                      <a:pPr algn="ctr"/>
                      <a:r>
                        <a:rPr lang="en-GB" noProof="0" dirty="0"/>
                        <a:t>Weight (grams)</a:t>
                      </a:r>
                    </a:p>
                  </a:txBody>
                  <a:tcPr/>
                </a:tc>
                <a:tc>
                  <a:txBody>
                    <a:bodyPr/>
                    <a:lstStyle/>
                    <a:p>
                      <a:pPr algn="ctr"/>
                      <a:r>
                        <a:rPr lang="en-GB" noProof="0" dirty="0"/>
                        <a:t>Estimated future weight (grams)</a:t>
                      </a:r>
                    </a:p>
                  </a:txBody>
                  <a:tcPr/>
                </a:tc>
                <a:extLst>
                  <a:ext uri="{0D108BD9-81ED-4DB2-BD59-A6C34878D82A}">
                    <a16:rowId xmlns:a16="http://schemas.microsoft.com/office/drawing/2014/main" val="2296647271"/>
                  </a:ext>
                </a:extLst>
              </a:tr>
              <a:tr h="4264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effectLst/>
                        </a:rPr>
                        <a:t>Phonic wheel</a:t>
                      </a:r>
                    </a:p>
                  </a:txBody>
                  <a:tcPr/>
                </a:tc>
                <a:tc>
                  <a:txBody>
                    <a:bodyPr/>
                    <a:lstStyle/>
                    <a:p>
                      <a:r>
                        <a:rPr lang="en-GB" noProof="0" dirty="0"/>
                        <a:t>43</a:t>
                      </a:r>
                    </a:p>
                  </a:txBody>
                  <a:tcPr/>
                </a:tc>
                <a:tc>
                  <a:txBody>
                    <a:bodyPr/>
                    <a:lstStyle/>
                    <a:p>
                      <a:r>
                        <a:rPr lang="en-GB" noProof="0" dirty="0"/>
                        <a:t>10</a:t>
                      </a:r>
                    </a:p>
                  </a:txBody>
                  <a:tcPr/>
                </a:tc>
                <a:extLst>
                  <a:ext uri="{0D108BD9-81ED-4DB2-BD59-A6C34878D82A}">
                    <a16:rowId xmlns:a16="http://schemas.microsoft.com/office/drawing/2014/main" val="1751404105"/>
                  </a:ext>
                </a:extLst>
              </a:tr>
              <a:tr h="4264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Wheel Speed Sensor</a:t>
                      </a:r>
                    </a:p>
                  </a:txBody>
                  <a:tcPr/>
                </a:tc>
                <a:tc>
                  <a:txBody>
                    <a:bodyPr/>
                    <a:lstStyle/>
                    <a:p>
                      <a:r>
                        <a:rPr lang="en-GB" noProof="0" dirty="0"/>
                        <a:t>70</a:t>
                      </a:r>
                    </a:p>
                  </a:txBody>
                  <a:tcPr/>
                </a:tc>
                <a:tc>
                  <a:txBody>
                    <a:bodyPr/>
                    <a:lstStyle/>
                    <a:p>
                      <a:r>
                        <a:rPr lang="en-GB" noProof="0" dirty="0"/>
                        <a:t>70</a:t>
                      </a:r>
                    </a:p>
                  </a:txBody>
                  <a:tcPr/>
                </a:tc>
                <a:extLst>
                  <a:ext uri="{0D108BD9-81ED-4DB2-BD59-A6C34878D82A}">
                    <a16:rowId xmlns:a16="http://schemas.microsoft.com/office/drawing/2014/main" val="3875901570"/>
                  </a:ext>
                </a:extLst>
              </a:tr>
              <a:tr h="426449">
                <a:tc>
                  <a:txBody>
                    <a:bodyPr/>
                    <a:lstStyle/>
                    <a:p>
                      <a:r>
                        <a:rPr lang="en-GB" noProof="0" dirty="0"/>
                        <a:t>3d printed box</a:t>
                      </a:r>
                    </a:p>
                  </a:txBody>
                  <a:tcPr/>
                </a:tc>
                <a:tc>
                  <a:txBody>
                    <a:bodyPr/>
                    <a:lstStyle/>
                    <a:p>
                      <a:r>
                        <a:rPr lang="en-GB" noProof="0" dirty="0"/>
                        <a:t>30</a:t>
                      </a:r>
                    </a:p>
                  </a:txBody>
                  <a:tcPr/>
                </a:tc>
                <a:tc>
                  <a:txBody>
                    <a:bodyPr/>
                    <a:lstStyle/>
                    <a:p>
                      <a:r>
                        <a:rPr lang="en-GB" noProof="0" dirty="0"/>
                        <a:t>12</a:t>
                      </a:r>
                    </a:p>
                  </a:txBody>
                  <a:tcPr/>
                </a:tc>
                <a:extLst>
                  <a:ext uri="{0D108BD9-81ED-4DB2-BD59-A6C34878D82A}">
                    <a16:rowId xmlns:a16="http://schemas.microsoft.com/office/drawing/2014/main" val="2845635507"/>
                  </a:ext>
                </a:extLst>
              </a:tr>
              <a:tr h="433211">
                <a:tc>
                  <a:txBody>
                    <a:bodyPr/>
                    <a:lstStyle/>
                    <a:p>
                      <a:r>
                        <a:rPr lang="en-GB" noProof="0" dirty="0"/>
                        <a:t>PCB + components + cabling</a:t>
                      </a:r>
                    </a:p>
                  </a:txBody>
                  <a:tcPr/>
                </a:tc>
                <a:tc>
                  <a:txBody>
                    <a:bodyPr/>
                    <a:lstStyle/>
                    <a:p>
                      <a:r>
                        <a:rPr lang="en-GB" noProof="0" dirty="0"/>
                        <a:t>40</a:t>
                      </a:r>
                    </a:p>
                  </a:txBody>
                  <a:tcPr/>
                </a:tc>
                <a:tc>
                  <a:txBody>
                    <a:bodyPr/>
                    <a:lstStyle/>
                    <a:p>
                      <a:r>
                        <a:rPr lang="en-GB" noProof="0" dirty="0"/>
                        <a:t>20</a:t>
                      </a:r>
                    </a:p>
                  </a:txBody>
                  <a:tcPr/>
                </a:tc>
                <a:extLst>
                  <a:ext uri="{0D108BD9-81ED-4DB2-BD59-A6C34878D82A}">
                    <a16:rowId xmlns:a16="http://schemas.microsoft.com/office/drawing/2014/main" val="2127140882"/>
                  </a:ext>
                </a:extLst>
              </a:tr>
              <a:tr h="433211">
                <a:tc>
                  <a:txBody>
                    <a:bodyPr/>
                    <a:lstStyle/>
                    <a:p>
                      <a:r>
                        <a:rPr lang="en-GB" noProof="0" dirty="0"/>
                        <a:t>Steel platen</a:t>
                      </a:r>
                    </a:p>
                  </a:txBody>
                  <a:tcPr/>
                </a:tc>
                <a:tc>
                  <a:txBody>
                    <a:bodyPr/>
                    <a:lstStyle/>
                    <a:p>
                      <a:r>
                        <a:rPr lang="en-GB" noProof="0" dirty="0"/>
                        <a:t>170</a:t>
                      </a:r>
                    </a:p>
                  </a:txBody>
                  <a:tcPr/>
                </a:tc>
                <a:tc>
                  <a:txBody>
                    <a:bodyPr/>
                    <a:lstStyle/>
                    <a:p>
                      <a:r>
                        <a:rPr lang="en-GB" noProof="0" dirty="0"/>
                        <a:t>~0 (integrated into suspension knuckle)</a:t>
                      </a:r>
                    </a:p>
                  </a:txBody>
                  <a:tcPr/>
                </a:tc>
                <a:extLst>
                  <a:ext uri="{0D108BD9-81ED-4DB2-BD59-A6C34878D82A}">
                    <a16:rowId xmlns:a16="http://schemas.microsoft.com/office/drawing/2014/main" val="49907811"/>
                  </a:ext>
                </a:extLst>
              </a:tr>
              <a:tr h="4264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TOTAL weight of assembly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353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112</a:t>
                      </a:r>
                    </a:p>
                  </a:txBody>
                  <a:tcPr/>
                </a:tc>
                <a:extLst>
                  <a:ext uri="{0D108BD9-81ED-4DB2-BD59-A6C34878D82A}">
                    <a16:rowId xmlns:a16="http://schemas.microsoft.com/office/drawing/2014/main" val="3508422862"/>
                  </a:ext>
                </a:extLst>
              </a:tr>
            </a:tbl>
          </a:graphicData>
        </a:graphic>
      </p:graphicFrame>
      <p:sp>
        <p:nvSpPr>
          <p:cNvPr id="16" name="TextBox 15">
            <a:extLst>
              <a:ext uri="{FF2B5EF4-FFF2-40B4-BE49-F238E27FC236}">
                <a16:creationId xmlns:a16="http://schemas.microsoft.com/office/drawing/2014/main" id="{2F863CF5-8370-4BA5-9AC5-CC095D290122}"/>
              </a:ext>
            </a:extLst>
          </p:cNvPr>
          <p:cNvSpPr txBox="1"/>
          <p:nvPr/>
        </p:nvSpPr>
        <p:spPr>
          <a:xfrm>
            <a:off x="727967" y="6233230"/>
            <a:ext cx="5905500" cy="369332"/>
          </a:xfrm>
          <a:prstGeom prst="rect">
            <a:avLst/>
          </a:prstGeom>
          <a:noFill/>
        </p:spPr>
        <p:txBody>
          <a:bodyPr wrap="square" rtlCol="0">
            <a:spAutoFit/>
          </a:bodyPr>
          <a:lstStyle/>
          <a:p>
            <a:r>
              <a:rPr lang="en-GB" b="1" dirty="0"/>
              <a:t>This results in a 70% estimated weight reduction.</a:t>
            </a:r>
          </a:p>
        </p:txBody>
      </p:sp>
      <p:sp>
        <p:nvSpPr>
          <p:cNvPr id="17" name="TextBox 16">
            <a:extLst>
              <a:ext uri="{FF2B5EF4-FFF2-40B4-BE49-F238E27FC236}">
                <a16:creationId xmlns:a16="http://schemas.microsoft.com/office/drawing/2014/main" id="{F4438E3F-AFAE-4268-A80F-FBB18DCAFBE4}"/>
              </a:ext>
            </a:extLst>
          </p:cNvPr>
          <p:cNvSpPr txBox="1"/>
          <p:nvPr/>
        </p:nvSpPr>
        <p:spPr>
          <a:xfrm>
            <a:off x="727967" y="1245217"/>
            <a:ext cx="10902462" cy="646331"/>
          </a:xfrm>
          <a:prstGeom prst="rect">
            <a:avLst/>
          </a:prstGeom>
          <a:noFill/>
        </p:spPr>
        <p:txBody>
          <a:bodyPr wrap="square" rtlCol="0">
            <a:spAutoFit/>
          </a:bodyPr>
          <a:lstStyle/>
          <a:p>
            <a:r>
              <a:rPr lang="en-GB" dirty="0"/>
              <a:t>For the next iterations, we plan to reduce the size of the PCB, remove the steel platen with the new integrated steering knuckle, and design an integrated phonic wheel and brake disc.</a:t>
            </a:r>
          </a:p>
        </p:txBody>
      </p:sp>
      <p:sp>
        <p:nvSpPr>
          <p:cNvPr id="18" name="TextBox 17">
            <a:extLst>
              <a:ext uri="{FF2B5EF4-FFF2-40B4-BE49-F238E27FC236}">
                <a16:creationId xmlns:a16="http://schemas.microsoft.com/office/drawing/2014/main" id="{31B42528-7C4E-4675-8F11-C2371FA7D9AB}"/>
              </a:ext>
            </a:extLst>
          </p:cNvPr>
          <p:cNvSpPr txBox="1"/>
          <p:nvPr/>
        </p:nvSpPr>
        <p:spPr>
          <a:xfrm>
            <a:off x="727968" y="1898383"/>
            <a:ext cx="10902461" cy="923330"/>
          </a:xfrm>
          <a:prstGeom prst="rect">
            <a:avLst/>
          </a:prstGeom>
          <a:noFill/>
        </p:spPr>
        <p:txBody>
          <a:bodyPr wrap="square" rtlCol="0">
            <a:spAutoFit/>
          </a:bodyPr>
          <a:lstStyle/>
          <a:p>
            <a:r>
              <a:rPr lang="en-GB" dirty="0"/>
              <a:t>The PCB can be reduced in size with a smaller 0603 package, removing some input signals, replacing the buck dc-dc converter with linear regulators, because the power consumption is extremely low (~0.5W), which will allow to make the box an estimated 4 times smaller in volume.</a:t>
            </a:r>
          </a:p>
        </p:txBody>
      </p:sp>
    </p:spTree>
    <p:extLst>
      <p:ext uri="{BB962C8B-B14F-4D97-AF65-F5344CB8AC3E}">
        <p14:creationId xmlns:p14="http://schemas.microsoft.com/office/powerpoint/2010/main" val="3548578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65F2A78-4C8A-46B5-9B77-2F2830BE87EE}"/>
              </a:ext>
            </a:extLst>
          </p:cNvPr>
          <p:cNvSpPr txBox="1"/>
          <p:nvPr/>
        </p:nvSpPr>
        <p:spPr>
          <a:xfrm>
            <a:off x="9484310" y="158712"/>
            <a:ext cx="2707690" cy="400110"/>
          </a:xfrm>
          <a:prstGeom prst="rect">
            <a:avLst/>
          </a:prstGeom>
          <a:noFill/>
        </p:spPr>
        <p:txBody>
          <a:bodyPr wrap="square" rtlCol="0">
            <a:spAutoFit/>
          </a:bodyPr>
          <a:lstStyle/>
          <a:p>
            <a:r>
              <a:rPr lang="en-GB" sz="2000" dirty="0"/>
              <a:t>Wheel Sensorization</a:t>
            </a:r>
          </a:p>
        </p:txBody>
      </p:sp>
      <p:sp>
        <p:nvSpPr>
          <p:cNvPr id="6" name="CuadroTexto 5">
            <a:extLst>
              <a:ext uri="{FF2B5EF4-FFF2-40B4-BE49-F238E27FC236}">
                <a16:creationId xmlns:a16="http://schemas.microsoft.com/office/drawing/2014/main" id="{D6E5320C-1CCA-428B-BB67-D7F369324B15}"/>
              </a:ext>
            </a:extLst>
          </p:cNvPr>
          <p:cNvSpPr txBox="1"/>
          <p:nvPr/>
        </p:nvSpPr>
        <p:spPr>
          <a:xfrm>
            <a:off x="727968" y="327989"/>
            <a:ext cx="3373515" cy="461665"/>
          </a:xfrm>
          <a:prstGeom prst="rect">
            <a:avLst/>
          </a:prstGeom>
          <a:noFill/>
        </p:spPr>
        <p:txBody>
          <a:bodyPr wrap="square" rtlCol="0">
            <a:spAutoFit/>
          </a:bodyPr>
          <a:lstStyle/>
          <a:p>
            <a:r>
              <a:rPr lang="en-GB" sz="2400" b="1" u="sng">
                <a:latin typeface="Arial" panose="020B0604020202020204" pitchFamily="34" charset="0"/>
                <a:cs typeface="Arial" panose="020B0604020202020204" pitchFamily="34" charset="0"/>
              </a:rPr>
              <a:t>Updated documents</a:t>
            </a:r>
            <a:endParaRPr lang="en-GB" b="1" u="sng">
              <a:latin typeface="Arial" panose="020B0604020202020204" pitchFamily="34" charset="0"/>
              <a:cs typeface="Arial" panose="020B0604020202020204" pitchFamily="34" charset="0"/>
            </a:endParaRPr>
          </a:p>
        </p:txBody>
      </p:sp>
      <p:sp>
        <p:nvSpPr>
          <p:cNvPr id="2" name="Marcador de número de diapositiva 1">
            <a:extLst>
              <a:ext uri="{FF2B5EF4-FFF2-40B4-BE49-F238E27FC236}">
                <a16:creationId xmlns:a16="http://schemas.microsoft.com/office/drawing/2014/main" id="{A9E75746-FDFB-4840-8B4A-2A0045D1141D}"/>
              </a:ext>
            </a:extLst>
          </p:cNvPr>
          <p:cNvSpPr>
            <a:spLocks noGrp="1"/>
          </p:cNvSpPr>
          <p:nvPr>
            <p:ph type="sldNum" sz="quarter" idx="12"/>
          </p:nvPr>
        </p:nvSpPr>
        <p:spPr>
          <a:xfrm>
            <a:off x="10901680" y="6356350"/>
            <a:ext cx="452119" cy="365125"/>
          </a:xfrm>
        </p:spPr>
        <p:txBody>
          <a:bodyPr/>
          <a:lstStyle/>
          <a:p>
            <a:fld id="{CABBF020-E6F8-45C5-8C13-DF034A6AD970}" type="slidenum">
              <a:rPr lang="en-GB" smtClean="0"/>
              <a:t>23</a:t>
            </a:fld>
            <a:endParaRPr lang="en-GB"/>
          </a:p>
        </p:txBody>
      </p:sp>
      <p:cxnSp>
        <p:nvCxnSpPr>
          <p:cNvPr id="7" name="Conector recto 6">
            <a:extLst>
              <a:ext uri="{FF2B5EF4-FFF2-40B4-BE49-F238E27FC236}">
                <a16:creationId xmlns:a16="http://schemas.microsoft.com/office/drawing/2014/main" id="{3F2CE700-80CF-4386-AAD4-A846602A773A}"/>
              </a:ext>
            </a:extLst>
          </p:cNvPr>
          <p:cNvCxnSpPr/>
          <p:nvPr/>
        </p:nvCxnSpPr>
        <p:spPr>
          <a:xfrm>
            <a:off x="257452" y="0"/>
            <a:ext cx="0" cy="68580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5FC8267A-4D27-4C16-AB3A-22DE0F8FADAC}"/>
              </a:ext>
            </a:extLst>
          </p:cNvPr>
          <p:cNvCxnSpPr/>
          <p:nvPr/>
        </p:nvCxnSpPr>
        <p:spPr>
          <a:xfrm>
            <a:off x="338830" y="0"/>
            <a:ext cx="0" cy="68580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B272240D-4098-44C9-8E92-3D34E69BEA8E}"/>
              </a:ext>
            </a:extLst>
          </p:cNvPr>
          <p:cNvSpPr txBox="1"/>
          <p:nvPr/>
        </p:nvSpPr>
        <p:spPr>
          <a:xfrm>
            <a:off x="9484310" y="467951"/>
            <a:ext cx="2707690" cy="400110"/>
          </a:xfrm>
          <a:prstGeom prst="rect">
            <a:avLst/>
          </a:prstGeom>
          <a:noFill/>
        </p:spPr>
        <p:txBody>
          <a:bodyPr wrap="square" rtlCol="0">
            <a:spAutoFit/>
          </a:bodyPr>
          <a:lstStyle/>
          <a:p>
            <a:r>
              <a:rPr lang="en-GB" sz="2000"/>
              <a:t>DR – Design Release</a:t>
            </a:r>
            <a:endParaRPr lang="en-GB" sz="1100"/>
          </a:p>
        </p:txBody>
      </p:sp>
      <p:graphicFrame>
        <p:nvGraphicFramePr>
          <p:cNvPr id="12" name="Table 13">
            <a:extLst>
              <a:ext uri="{FF2B5EF4-FFF2-40B4-BE49-F238E27FC236}">
                <a16:creationId xmlns:a16="http://schemas.microsoft.com/office/drawing/2014/main" id="{DAD369F1-FCE0-4725-9B6F-3B85087EF6F9}"/>
              </a:ext>
            </a:extLst>
          </p:cNvPr>
          <p:cNvGraphicFramePr>
            <a:graphicFrameLocks noGrp="1"/>
          </p:cNvGraphicFramePr>
          <p:nvPr>
            <p:extLst>
              <p:ext uri="{D42A27DB-BD31-4B8C-83A1-F6EECF244321}">
                <p14:modId xmlns:p14="http://schemas.microsoft.com/office/powerpoint/2010/main" val="2155546756"/>
              </p:ext>
            </p:extLst>
          </p:nvPr>
        </p:nvGraphicFramePr>
        <p:xfrm>
          <a:off x="727968" y="815688"/>
          <a:ext cx="9174864" cy="5971839"/>
        </p:xfrm>
        <a:graphic>
          <a:graphicData uri="http://schemas.openxmlformats.org/drawingml/2006/table">
            <a:tbl>
              <a:tblPr firstRow="1" bandRow="1">
                <a:tableStyleId>{5C22544A-7EE6-4342-B048-85BDC9FD1C3A}</a:tableStyleId>
              </a:tblPr>
              <a:tblGrid>
                <a:gridCol w="2042545">
                  <a:extLst>
                    <a:ext uri="{9D8B030D-6E8A-4147-A177-3AD203B41FA5}">
                      <a16:colId xmlns:a16="http://schemas.microsoft.com/office/drawing/2014/main" val="3391750910"/>
                    </a:ext>
                  </a:extLst>
                </a:gridCol>
                <a:gridCol w="4815840">
                  <a:extLst>
                    <a:ext uri="{9D8B030D-6E8A-4147-A177-3AD203B41FA5}">
                      <a16:colId xmlns:a16="http://schemas.microsoft.com/office/drawing/2014/main" val="708862879"/>
                    </a:ext>
                  </a:extLst>
                </a:gridCol>
                <a:gridCol w="2316479">
                  <a:extLst>
                    <a:ext uri="{9D8B030D-6E8A-4147-A177-3AD203B41FA5}">
                      <a16:colId xmlns:a16="http://schemas.microsoft.com/office/drawing/2014/main" val="2363271454"/>
                    </a:ext>
                  </a:extLst>
                </a:gridCol>
              </a:tblGrid>
              <a:tr h="397478">
                <a:tc>
                  <a:txBody>
                    <a:bodyPr/>
                    <a:lstStyle/>
                    <a:p>
                      <a:pPr algn="ctr">
                        <a:lnSpc>
                          <a:spcPct val="107000"/>
                        </a:lnSpc>
                        <a:spcAft>
                          <a:spcPts val="0"/>
                        </a:spcAft>
                      </a:pPr>
                      <a:r>
                        <a:rPr lang="en-GB" sz="1800" b="1" i="0" kern="12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Document</a:t>
                      </a:r>
                      <a:endParaRPr lang="en-GB" sz="1800" i="0" noProof="0" dirty="0">
                        <a:effectLst/>
                        <a:latin typeface="Calibri" panose="020F0502020204030204" pitchFamily="34" charset="0"/>
                        <a:ea typeface="Calibri" panose="020F0502020204030204" pitchFamily="34" charset="0"/>
                        <a:cs typeface="Arial" panose="020B0604020202020204" pitchFamily="34" charset="0"/>
                      </a:endParaRPr>
                    </a:p>
                  </a:txBody>
                  <a:tcPr marL="101328" marR="101328" marT="50664" marB="50664"/>
                </a:tc>
                <a:tc>
                  <a:txBody>
                    <a:bodyPr/>
                    <a:lstStyle/>
                    <a:p>
                      <a:pPr algn="ctr">
                        <a:lnSpc>
                          <a:spcPct val="107000"/>
                        </a:lnSpc>
                        <a:spcAft>
                          <a:spcPts val="0"/>
                        </a:spcAft>
                      </a:pPr>
                      <a:r>
                        <a:rPr lang="en-GB" sz="1800" b="1" i="0" kern="120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Name</a:t>
                      </a:r>
                      <a:endParaRPr lang="en-GB" sz="1800" i="0" noProof="0" dirty="0">
                        <a:effectLst/>
                        <a:latin typeface="Calibri" panose="020F0502020204030204" pitchFamily="34" charset="0"/>
                        <a:ea typeface="Calibri" panose="020F0502020204030204" pitchFamily="34" charset="0"/>
                        <a:cs typeface="Arial" panose="020B0604020202020204" pitchFamily="34" charset="0"/>
                      </a:endParaRPr>
                    </a:p>
                  </a:txBody>
                  <a:tcPr marL="101328" marR="101328" marT="50664" marB="50664"/>
                </a:tc>
                <a:tc>
                  <a:txBody>
                    <a:bodyPr/>
                    <a:lstStyle/>
                    <a:p>
                      <a:pPr algn="ctr">
                        <a:lnSpc>
                          <a:spcPct val="107000"/>
                        </a:lnSpc>
                        <a:spcAft>
                          <a:spcPts val="0"/>
                        </a:spcAft>
                      </a:pPr>
                      <a:r>
                        <a:rPr lang="en-GB" sz="1800" b="1" i="0" noProof="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¿Affected?</a:t>
                      </a:r>
                      <a:endParaRPr lang="en-GB" sz="1800" i="0" noProof="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296647271"/>
                  </a:ext>
                </a:extLst>
              </a:tr>
              <a:tr h="397478">
                <a:tc>
                  <a:txBody>
                    <a:bodyPr/>
                    <a:lstStyle/>
                    <a:p>
                      <a:pPr algn="l">
                        <a:lnSpc>
                          <a:spcPct val="107000"/>
                        </a:lnSpc>
                        <a:spcAft>
                          <a:spcPts val="0"/>
                        </a:spcAft>
                      </a:pPr>
                      <a:r>
                        <a:rPr lang="en-GB" sz="1800" i="0" kern="1200" noProof="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SE3D</a:t>
                      </a:r>
                      <a:endParaRPr lang="en-GB" sz="1800" i="0" noProof="0">
                        <a:effectLst/>
                        <a:latin typeface="Calibri" panose="020F0502020204030204" pitchFamily="34" charset="0"/>
                        <a:ea typeface="Times New Roman" panose="02020603050405020304" pitchFamily="18" charset="0"/>
                        <a:cs typeface="Arial" panose="020B0604020202020204" pitchFamily="34" charset="0"/>
                      </a:endParaRPr>
                    </a:p>
                  </a:txBody>
                  <a:tcPr marL="101328" marR="101328" marT="50664" marB="50664"/>
                </a:tc>
                <a:tc>
                  <a:txBody>
                    <a:bodyPr/>
                    <a:lstStyle/>
                    <a:p>
                      <a:pPr algn="l">
                        <a:lnSpc>
                          <a:spcPct val="107000"/>
                        </a:lnSpc>
                        <a:spcAft>
                          <a:spcPts val="0"/>
                        </a:spcAft>
                      </a:pPr>
                      <a:r>
                        <a:rPr lang="en-GB" sz="1800" b="1" i="0" kern="1200" noProof="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Structural equivalency 3D Model</a:t>
                      </a:r>
                      <a:endParaRPr lang="en-GB" sz="1800" i="0" noProof="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01328" marR="101328" marT="50664" marB="50664"/>
                </a:tc>
                <a:tc>
                  <a:txBody>
                    <a:bodyPr/>
                    <a:lstStyle/>
                    <a:p>
                      <a:pPr algn="ctr"/>
                      <a:endParaRPr lang="en-GB" sz="1800" i="0" noProof="0" dirty="0"/>
                    </a:p>
                  </a:txBody>
                  <a:tcPr/>
                </a:tc>
                <a:extLst>
                  <a:ext uri="{0D108BD9-81ED-4DB2-BD59-A6C34878D82A}">
                    <a16:rowId xmlns:a16="http://schemas.microsoft.com/office/drawing/2014/main" val="899633579"/>
                  </a:ext>
                </a:extLst>
              </a:tr>
              <a:tr h="397478">
                <a:tc>
                  <a:txBody>
                    <a:bodyPr/>
                    <a:lstStyle/>
                    <a:p>
                      <a:pPr algn="l">
                        <a:lnSpc>
                          <a:spcPct val="107000"/>
                        </a:lnSpc>
                        <a:spcAft>
                          <a:spcPts val="0"/>
                        </a:spcAft>
                      </a:pPr>
                      <a:r>
                        <a:rPr lang="en-GB" sz="1800" i="0" kern="1200" noProof="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IAD</a:t>
                      </a:r>
                      <a:endParaRPr lang="en-GB" sz="1800" i="0" noProof="0">
                        <a:effectLst/>
                        <a:latin typeface="Calibri" panose="020F0502020204030204" pitchFamily="34" charset="0"/>
                        <a:ea typeface="Times New Roman" panose="02020603050405020304" pitchFamily="18" charset="0"/>
                        <a:cs typeface="Arial" panose="020B0604020202020204" pitchFamily="34" charset="0"/>
                      </a:endParaRPr>
                    </a:p>
                  </a:txBody>
                  <a:tcPr marL="101328" marR="101328" marT="50664" marB="50664"/>
                </a:tc>
                <a:tc>
                  <a:txBody>
                    <a:bodyPr/>
                    <a:lstStyle/>
                    <a:p>
                      <a:pPr algn="l">
                        <a:lnSpc>
                          <a:spcPct val="107000"/>
                        </a:lnSpc>
                        <a:spcAft>
                          <a:spcPts val="0"/>
                        </a:spcAft>
                      </a:pPr>
                      <a:r>
                        <a:rPr lang="en-GB" sz="1800" i="0" kern="1200" noProof="0">
                          <a:solidFill>
                            <a:schemeClr val="tx1"/>
                          </a:solidFill>
                          <a:effectLst/>
                          <a:latin typeface="Calibri" panose="020F0502020204030204" pitchFamily="34" charset="0"/>
                          <a:ea typeface="Times New Roman" panose="02020603050405020304" pitchFamily="18" charset="0"/>
                          <a:cs typeface="Arial" panose="020B0604020202020204" pitchFamily="34" charset="0"/>
                        </a:rPr>
                        <a:t>Impact Attenuator Data</a:t>
                      </a:r>
                      <a:endParaRPr lang="en-GB" sz="1800" i="0" noProof="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01328" marR="101328" marT="50664" marB="50664"/>
                </a:tc>
                <a:tc>
                  <a:txBody>
                    <a:bodyPr/>
                    <a:lstStyle/>
                    <a:p>
                      <a:pPr algn="ctr"/>
                      <a:endParaRPr lang="en-GB" sz="1800" i="0" noProof="0" dirty="0"/>
                    </a:p>
                  </a:txBody>
                  <a:tcPr/>
                </a:tc>
                <a:extLst>
                  <a:ext uri="{0D108BD9-81ED-4DB2-BD59-A6C34878D82A}">
                    <a16:rowId xmlns:a16="http://schemas.microsoft.com/office/drawing/2014/main" val="4217881449"/>
                  </a:ext>
                </a:extLst>
              </a:tr>
              <a:tr h="397478">
                <a:tc>
                  <a:txBody>
                    <a:bodyPr/>
                    <a:lstStyle/>
                    <a:p>
                      <a:pPr algn="l">
                        <a:lnSpc>
                          <a:spcPct val="107000"/>
                        </a:lnSpc>
                        <a:spcAft>
                          <a:spcPts val="0"/>
                        </a:spcAft>
                      </a:pPr>
                      <a:r>
                        <a:rPr lang="en-GB" sz="1800" i="0" kern="1200" noProof="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SES</a:t>
                      </a:r>
                      <a:endParaRPr lang="en-GB" sz="1800" i="0" noProof="0">
                        <a:effectLst/>
                        <a:latin typeface="Calibri" panose="020F0502020204030204" pitchFamily="34" charset="0"/>
                        <a:ea typeface="Times New Roman" panose="02020603050405020304" pitchFamily="18" charset="0"/>
                        <a:cs typeface="Arial" panose="020B0604020202020204" pitchFamily="34" charset="0"/>
                      </a:endParaRPr>
                    </a:p>
                  </a:txBody>
                  <a:tcPr marL="101328" marR="101328" marT="50664" marB="50664"/>
                </a:tc>
                <a:tc>
                  <a:txBody>
                    <a:bodyPr/>
                    <a:lstStyle/>
                    <a:p>
                      <a:pPr algn="l">
                        <a:lnSpc>
                          <a:spcPct val="107000"/>
                        </a:lnSpc>
                        <a:spcAft>
                          <a:spcPts val="0"/>
                        </a:spcAft>
                      </a:pPr>
                      <a:r>
                        <a:rPr lang="en-GB" sz="1800" i="0" kern="1200" noProof="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Structural Equivalency Spreadsheet</a:t>
                      </a:r>
                      <a:endParaRPr lang="en-GB" sz="1800" i="0" noProof="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01328" marR="101328" marT="50664" marB="50664"/>
                </a:tc>
                <a:tc>
                  <a:txBody>
                    <a:bodyPr/>
                    <a:lstStyle/>
                    <a:p>
                      <a:pPr algn="ctr"/>
                      <a:endParaRPr lang="en-GB" sz="1800" i="0" noProof="0" dirty="0"/>
                    </a:p>
                  </a:txBody>
                  <a:tcPr/>
                </a:tc>
                <a:extLst>
                  <a:ext uri="{0D108BD9-81ED-4DB2-BD59-A6C34878D82A}">
                    <a16:rowId xmlns:a16="http://schemas.microsoft.com/office/drawing/2014/main" val="802377254"/>
                  </a:ext>
                </a:extLst>
              </a:tr>
              <a:tr h="407147">
                <a:tc>
                  <a:txBody>
                    <a:bodyPr/>
                    <a:lstStyle/>
                    <a:p>
                      <a:pPr algn="l">
                        <a:lnSpc>
                          <a:spcPct val="107000"/>
                        </a:lnSpc>
                        <a:spcAft>
                          <a:spcPts val="0"/>
                        </a:spcAft>
                      </a:pPr>
                      <a:r>
                        <a:rPr lang="en-GB" sz="1800" i="0" kern="1200" noProof="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SESA</a:t>
                      </a:r>
                    </a:p>
                  </a:txBody>
                  <a:tcPr marL="101328" marR="101328" marT="50664" marB="50664"/>
                </a:tc>
                <a:tc>
                  <a:txBody>
                    <a:bodyPr/>
                    <a:lstStyle/>
                    <a:p>
                      <a:pPr algn="l">
                        <a:lnSpc>
                          <a:spcPct val="107000"/>
                        </a:lnSpc>
                        <a:spcAft>
                          <a:spcPts val="0"/>
                        </a:spcAft>
                      </a:pPr>
                      <a:r>
                        <a:rPr lang="en-GB" sz="1800" i="0" kern="1200" noProof="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Structural Equivalency Spreadsheet Approval</a:t>
                      </a:r>
                    </a:p>
                  </a:txBody>
                  <a:tcPr marL="101328" marR="101328" marT="50664" marB="50664"/>
                </a:tc>
                <a:tc>
                  <a:txBody>
                    <a:bodyPr/>
                    <a:lstStyle/>
                    <a:p>
                      <a:pPr algn="ctr"/>
                      <a:endParaRPr lang="en-GB" sz="1800" i="0" noProof="0" dirty="0"/>
                    </a:p>
                  </a:txBody>
                  <a:tcPr/>
                </a:tc>
                <a:extLst>
                  <a:ext uri="{0D108BD9-81ED-4DB2-BD59-A6C34878D82A}">
                    <a16:rowId xmlns:a16="http://schemas.microsoft.com/office/drawing/2014/main" val="2917285809"/>
                  </a:ext>
                </a:extLst>
              </a:tr>
              <a:tr h="397478">
                <a:tc>
                  <a:txBody>
                    <a:bodyPr/>
                    <a:lstStyle/>
                    <a:p>
                      <a:pPr algn="l">
                        <a:lnSpc>
                          <a:spcPct val="107000"/>
                        </a:lnSpc>
                        <a:spcAft>
                          <a:spcPts val="0"/>
                        </a:spcAft>
                      </a:pPr>
                      <a:r>
                        <a:rPr lang="en-GB" sz="1800" i="0" kern="1200" noProof="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FTO</a:t>
                      </a:r>
                      <a:endParaRPr lang="en-GB" sz="1800" i="0" noProof="0" dirty="0">
                        <a:effectLst/>
                        <a:latin typeface="Calibri" panose="020F0502020204030204" pitchFamily="34" charset="0"/>
                        <a:ea typeface="Times New Roman" panose="02020603050405020304" pitchFamily="18" charset="0"/>
                        <a:cs typeface="Arial" panose="020B0604020202020204" pitchFamily="34" charset="0"/>
                      </a:endParaRPr>
                    </a:p>
                  </a:txBody>
                  <a:tcPr marL="101328" marR="101328" marT="50664" marB="50664"/>
                </a:tc>
                <a:tc>
                  <a:txBody>
                    <a:bodyPr/>
                    <a:lstStyle/>
                    <a:p>
                      <a:pPr algn="l">
                        <a:lnSpc>
                          <a:spcPct val="107000"/>
                        </a:lnSpc>
                        <a:spcAft>
                          <a:spcPts val="0"/>
                        </a:spcAft>
                      </a:pPr>
                      <a:r>
                        <a:rPr lang="en-GB" sz="1800" i="0" kern="1200" noProof="0">
                          <a:solidFill>
                            <a:schemeClr val="tx1"/>
                          </a:solidFill>
                          <a:effectLst/>
                          <a:latin typeface="Calibri" panose="020F0502020204030204" pitchFamily="34" charset="0"/>
                          <a:ea typeface="Times New Roman" panose="02020603050405020304" pitchFamily="18" charset="0"/>
                          <a:cs typeface="Arial" panose="020B0604020202020204" pitchFamily="34" charset="0"/>
                        </a:rPr>
                        <a:t>Fuel Type Order</a:t>
                      </a:r>
                      <a:endParaRPr lang="en-GB" sz="1800" i="0" noProof="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01328" marR="101328" marT="50664" marB="50664"/>
                </a:tc>
                <a:tc>
                  <a:txBody>
                    <a:bodyPr/>
                    <a:lstStyle/>
                    <a:p>
                      <a:pPr algn="ctr"/>
                      <a:endParaRPr lang="en-GB" sz="1800" i="0" noProof="0"/>
                    </a:p>
                  </a:txBody>
                  <a:tcPr/>
                </a:tc>
                <a:extLst>
                  <a:ext uri="{0D108BD9-81ED-4DB2-BD59-A6C34878D82A}">
                    <a16:rowId xmlns:a16="http://schemas.microsoft.com/office/drawing/2014/main" val="2189558035"/>
                  </a:ext>
                </a:extLst>
              </a:tr>
              <a:tr h="397478">
                <a:tc>
                  <a:txBody>
                    <a:bodyPr/>
                    <a:lstStyle/>
                    <a:p>
                      <a:pPr algn="l">
                        <a:lnSpc>
                          <a:spcPct val="107000"/>
                        </a:lnSpc>
                        <a:spcAft>
                          <a:spcPts val="0"/>
                        </a:spcAft>
                      </a:pPr>
                      <a:r>
                        <a:rPr lang="en-GB" sz="1800" i="0" kern="1200" noProof="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CRD</a:t>
                      </a:r>
                      <a:endParaRPr lang="en-GB" sz="1800" i="0" noProof="0">
                        <a:effectLst/>
                        <a:latin typeface="Calibri" panose="020F0502020204030204" pitchFamily="34" charset="0"/>
                        <a:ea typeface="Times New Roman" panose="02020603050405020304" pitchFamily="18" charset="0"/>
                        <a:cs typeface="Arial" panose="020B0604020202020204" pitchFamily="34" charset="0"/>
                      </a:endParaRPr>
                    </a:p>
                  </a:txBody>
                  <a:tcPr marL="101328" marR="101328" marT="50664" marB="50664"/>
                </a:tc>
                <a:tc>
                  <a:txBody>
                    <a:bodyPr/>
                    <a:lstStyle/>
                    <a:p>
                      <a:pPr algn="l">
                        <a:lnSpc>
                          <a:spcPct val="107000"/>
                        </a:lnSpc>
                        <a:spcAft>
                          <a:spcPts val="0"/>
                        </a:spcAft>
                      </a:pPr>
                      <a:r>
                        <a:rPr lang="en-GB" sz="1800" i="0" kern="1200" noProof="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Cost Report Documents</a:t>
                      </a:r>
                      <a:endParaRPr lang="en-GB" sz="1800" i="0" noProof="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01328" marR="101328" marT="50664" marB="50664"/>
                </a:tc>
                <a:tc>
                  <a:txBody>
                    <a:bodyPr/>
                    <a:lstStyle/>
                    <a:p>
                      <a:pPr algn="ctr"/>
                      <a:endParaRPr lang="en-GB" sz="1800" i="0" noProof="0" dirty="0"/>
                    </a:p>
                  </a:txBody>
                  <a:tcPr/>
                </a:tc>
                <a:extLst>
                  <a:ext uri="{0D108BD9-81ED-4DB2-BD59-A6C34878D82A}">
                    <a16:rowId xmlns:a16="http://schemas.microsoft.com/office/drawing/2014/main" val="33077166"/>
                  </a:ext>
                </a:extLst>
              </a:tr>
              <a:tr h="397478">
                <a:tc>
                  <a:txBody>
                    <a:bodyPr/>
                    <a:lstStyle/>
                    <a:p>
                      <a:pPr algn="l">
                        <a:lnSpc>
                          <a:spcPct val="107000"/>
                        </a:lnSpc>
                        <a:spcAft>
                          <a:spcPts val="0"/>
                        </a:spcAft>
                      </a:pPr>
                      <a:r>
                        <a:rPr lang="en-GB" sz="1800" i="0" kern="1200" noProof="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BOM + CBOM</a:t>
                      </a:r>
                      <a:endParaRPr lang="en-GB" sz="1800" i="0" noProof="0">
                        <a:effectLst/>
                        <a:latin typeface="Calibri" panose="020F0502020204030204" pitchFamily="34" charset="0"/>
                        <a:ea typeface="Times New Roman" panose="02020603050405020304" pitchFamily="18" charset="0"/>
                        <a:cs typeface="Arial" panose="020B0604020202020204" pitchFamily="34" charset="0"/>
                      </a:endParaRPr>
                    </a:p>
                  </a:txBody>
                  <a:tcPr marL="101328" marR="101328" marT="50664" marB="50664"/>
                </a:tc>
                <a:tc>
                  <a:txBody>
                    <a:bodyPr/>
                    <a:lstStyle/>
                    <a:p>
                      <a:pPr algn="l">
                        <a:lnSpc>
                          <a:spcPct val="107000"/>
                        </a:lnSpc>
                        <a:spcAft>
                          <a:spcPts val="0"/>
                        </a:spcAft>
                      </a:pPr>
                      <a:r>
                        <a:rPr lang="en-GB" sz="1800" i="0" kern="1200" noProof="0">
                          <a:solidFill>
                            <a:schemeClr val="tx1"/>
                          </a:solidFill>
                          <a:effectLst/>
                          <a:latin typeface="Calibri" panose="020F0502020204030204" pitchFamily="34" charset="0"/>
                          <a:ea typeface="Times New Roman" panose="02020603050405020304" pitchFamily="18" charset="0"/>
                          <a:cs typeface="Arial" panose="020B0604020202020204" pitchFamily="34" charset="0"/>
                        </a:rPr>
                        <a:t>Bill of Materials </a:t>
                      </a:r>
                      <a:endParaRPr lang="en-GB" sz="1800" i="0" noProof="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01328" marR="101328" marT="50664" marB="50664"/>
                </a:tc>
                <a:tc>
                  <a:txBody>
                    <a:bodyPr/>
                    <a:lstStyle/>
                    <a:p>
                      <a:endParaRPr lang="en-GB" sz="1800" i="0" noProof="0" dirty="0"/>
                    </a:p>
                  </a:txBody>
                  <a:tcPr/>
                </a:tc>
                <a:extLst>
                  <a:ext uri="{0D108BD9-81ED-4DB2-BD59-A6C34878D82A}">
                    <a16:rowId xmlns:a16="http://schemas.microsoft.com/office/drawing/2014/main" val="1751404105"/>
                  </a:ext>
                </a:extLst>
              </a:tr>
              <a:tr h="397478">
                <a:tc>
                  <a:txBody>
                    <a:bodyPr/>
                    <a:lstStyle/>
                    <a:p>
                      <a:pPr algn="l">
                        <a:lnSpc>
                          <a:spcPct val="107000"/>
                        </a:lnSpc>
                        <a:spcAft>
                          <a:spcPts val="0"/>
                        </a:spcAft>
                      </a:pPr>
                      <a:r>
                        <a:rPr lang="en-GB" sz="1800" i="0" kern="1200" noProof="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CEF</a:t>
                      </a:r>
                      <a:endParaRPr lang="en-GB" sz="1800" i="0" noProof="0">
                        <a:effectLst/>
                        <a:latin typeface="Calibri" panose="020F0502020204030204" pitchFamily="34" charset="0"/>
                        <a:ea typeface="Times New Roman" panose="02020603050405020304" pitchFamily="18" charset="0"/>
                        <a:cs typeface="Arial" panose="020B0604020202020204" pitchFamily="34" charset="0"/>
                      </a:endParaRPr>
                    </a:p>
                  </a:txBody>
                  <a:tcPr marL="101328" marR="101328" marT="50664" marB="50664"/>
                </a:tc>
                <a:tc>
                  <a:txBody>
                    <a:bodyPr/>
                    <a:lstStyle/>
                    <a:p>
                      <a:pPr algn="l">
                        <a:lnSpc>
                          <a:spcPct val="107000"/>
                        </a:lnSpc>
                        <a:spcAft>
                          <a:spcPts val="0"/>
                        </a:spcAft>
                      </a:pPr>
                      <a:r>
                        <a:rPr lang="en-GB" sz="1800" i="0" kern="1200" noProof="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Cost Explanation File (Part of CRD)</a:t>
                      </a:r>
                      <a:endParaRPr lang="en-GB" sz="1800" i="0" noProof="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01328" marR="101328" marT="50664" marB="50664"/>
                </a:tc>
                <a:tc>
                  <a:txBody>
                    <a:bodyPr/>
                    <a:lstStyle/>
                    <a:p>
                      <a:endParaRPr lang="en-GB" sz="1800" i="0" noProof="0" dirty="0"/>
                    </a:p>
                  </a:txBody>
                  <a:tcPr/>
                </a:tc>
                <a:extLst>
                  <a:ext uri="{0D108BD9-81ED-4DB2-BD59-A6C34878D82A}">
                    <a16:rowId xmlns:a16="http://schemas.microsoft.com/office/drawing/2014/main" val="3875901570"/>
                  </a:ext>
                </a:extLst>
              </a:tr>
              <a:tr h="397478">
                <a:tc>
                  <a:txBody>
                    <a:bodyPr/>
                    <a:lstStyle/>
                    <a:p>
                      <a:pPr algn="l">
                        <a:lnSpc>
                          <a:spcPct val="107000"/>
                        </a:lnSpc>
                        <a:spcAft>
                          <a:spcPts val="0"/>
                        </a:spcAft>
                      </a:pPr>
                      <a:r>
                        <a:rPr lang="en-GB" sz="1800" i="0" kern="1200" noProof="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SM</a:t>
                      </a:r>
                      <a:endParaRPr lang="en-GB" sz="1800" i="0" noProof="0">
                        <a:effectLst/>
                        <a:latin typeface="Calibri" panose="020F0502020204030204" pitchFamily="34" charset="0"/>
                        <a:ea typeface="Times New Roman" panose="02020603050405020304" pitchFamily="18" charset="0"/>
                        <a:cs typeface="Arial" panose="020B0604020202020204" pitchFamily="34" charset="0"/>
                      </a:endParaRPr>
                    </a:p>
                  </a:txBody>
                  <a:tcPr marL="101328" marR="101328" marT="50664" marB="50664"/>
                </a:tc>
                <a:tc>
                  <a:txBody>
                    <a:bodyPr/>
                    <a:lstStyle/>
                    <a:p>
                      <a:pPr algn="l">
                        <a:lnSpc>
                          <a:spcPct val="107000"/>
                        </a:lnSpc>
                        <a:spcAft>
                          <a:spcPts val="0"/>
                        </a:spcAft>
                      </a:pPr>
                      <a:r>
                        <a:rPr lang="en-GB" sz="1800" i="0" kern="1200" noProof="0">
                          <a:solidFill>
                            <a:schemeClr val="tx1"/>
                          </a:solidFill>
                          <a:effectLst/>
                          <a:latin typeface="Calibri" panose="020F0502020204030204" pitchFamily="34" charset="0"/>
                          <a:ea typeface="Times New Roman" panose="02020603050405020304" pitchFamily="18" charset="0"/>
                          <a:cs typeface="Arial" panose="020B0604020202020204" pitchFamily="34" charset="0"/>
                        </a:rPr>
                        <a:t>Supporting Material (Part of CRD)</a:t>
                      </a:r>
                      <a:endParaRPr lang="en-GB" sz="1800" i="0" noProof="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01328" marR="101328" marT="50664" marB="50664"/>
                </a:tc>
                <a:tc>
                  <a:txBody>
                    <a:bodyPr/>
                    <a:lstStyle/>
                    <a:p>
                      <a:endParaRPr lang="en-GB" sz="1800" i="0" noProof="0" dirty="0"/>
                    </a:p>
                  </a:txBody>
                  <a:tcPr/>
                </a:tc>
                <a:extLst>
                  <a:ext uri="{0D108BD9-81ED-4DB2-BD59-A6C34878D82A}">
                    <a16:rowId xmlns:a16="http://schemas.microsoft.com/office/drawing/2014/main" val="2845635507"/>
                  </a:ext>
                </a:extLst>
              </a:tr>
              <a:tr h="397478">
                <a:tc>
                  <a:txBody>
                    <a:bodyPr/>
                    <a:lstStyle/>
                    <a:p>
                      <a:pPr algn="l">
                        <a:lnSpc>
                          <a:spcPct val="107000"/>
                        </a:lnSpc>
                        <a:spcAft>
                          <a:spcPts val="0"/>
                        </a:spcAft>
                      </a:pPr>
                      <a:r>
                        <a:rPr lang="en-GB" sz="1800" i="0" kern="1200" noProof="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EDR</a:t>
                      </a:r>
                      <a:endParaRPr lang="en-GB" sz="1800" i="0" noProof="0">
                        <a:effectLst/>
                        <a:latin typeface="Calibri" panose="020F0502020204030204" pitchFamily="34" charset="0"/>
                        <a:ea typeface="Times New Roman" panose="02020603050405020304" pitchFamily="18" charset="0"/>
                        <a:cs typeface="Arial" panose="020B0604020202020204" pitchFamily="34" charset="0"/>
                      </a:endParaRPr>
                    </a:p>
                  </a:txBody>
                  <a:tcPr marL="101328" marR="101328" marT="50664" marB="50664"/>
                </a:tc>
                <a:tc>
                  <a:txBody>
                    <a:bodyPr/>
                    <a:lstStyle/>
                    <a:p>
                      <a:pPr algn="l">
                        <a:lnSpc>
                          <a:spcPct val="107000"/>
                        </a:lnSpc>
                        <a:spcAft>
                          <a:spcPts val="0"/>
                        </a:spcAft>
                      </a:pPr>
                      <a:r>
                        <a:rPr lang="en-GB" sz="1800" i="0" kern="1200" noProof="0">
                          <a:solidFill>
                            <a:schemeClr val="tx1"/>
                          </a:solidFill>
                          <a:effectLst/>
                          <a:latin typeface="Calibri" panose="020F0502020204030204" pitchFamily="34" charset="0"/>
                          <a:ea typeface="Times New Roman" panose="02020603050405020304" pitchFamily="18" charset="0"/>
                          <a:cs typeface="Arial" panose="020B0604020202020204" pitchFamily="34" charset="0"/>
                        </a:rPr>
                        <a:t>Engineering Design Report</a:t>
                      </a:r>
                      <a:endParaRPr lang="en-GB" sz="1800" i="0" noProof="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01328" marR="101328" marT="50664" marB="50664"/>
                </a:tc>
                <a:tc>
                  <a:txBody>
                    <a:bodyPr/>
                    <a:lstStyle/>
                    <a:p>
                      <a:endParaRPr lang="en-GB" sz="1800" i="0" noProof="0" dirty="0"/>
                    </a:p>
                  </a:txBody>
                  <a:tcPr/>
                </a:tc>
                <a:extLst>
                  <a:ext uri="{0D108BD9-81ED-4DB2-BD59-A6C34878D82A}">
                    <a16:rowId xmlns:a16="http://schemas.microsoft.com/office/drawing/2014/main" val="2127140882"/>
                  </a:ext>
                </a:extLst>
              </a:tr>
              <a:tr h="397478">
                <a:tc>
                  <a:txBody>
                    <a:bodyPr/>
                    <a:lstStyle/>
                    <a:p>
                      <a:pPr algn="l">
                        <a:lnSpc>
                          <a:spcPct val="107000"/>
                        </a:lnSpc>
                        <a:spcAft>
                          <a:spcPts val="0"/>
                        </a:spcAft>
                      </a:pPr>
                      <a:r>
                        <a:rPr lang="en-GB" sz="1800" i="0" kern="1200" noProof="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DSS</a:t>
                      </a:r>
                      <a:endParaRPr lang="en-GB" sz="1800" i="0" noProof="0">
                        <a:effectLst/>
                        <a:latin typeface="Calibri" panose="020F0502020204030204" pitchFamily="34" charset="0"/>
                        <a:ea typeface="Times New Roman" panose="02020603050405020304" pitchFamily="18" charset="0"/>
                        <a:cs typeface="Arial" panose="020B0604020202020204" pitchFamily="34" charset="0"/>
                      </a:endParaRPr>
                    </a:p>
                  </a:txBody>
                  <a:tcPr marL="101328" marR="101328" marT="50664" marB="50664"/>
                </a:tc>
                <a:tc>
                  <a:txBody>
                    <a:bodyPr/>
                    <a:lstStyle/>
                    <a:p>
                      <a:pPr algn="l">
                        <a:lnSpc>
                          <a:spcPct val="107000"/>
                        </a:lnSpc>
                        <a:spcAft>
                          <a:spcPts val="0"/>
                        </a:spcAft>
                      </a:pPr>
                      <a:r>
                        <a:rPr lang="en-GB" sz="1800" i="0" kern="1200" noProof="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Design Spec Sheet</a:t>
                      </a:r>
                      <a:endParaRPr lang="en-GB" sz="1800" i="0" noProof="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01328" marR="101328" marT="50664" marB="50664"/>
                </a:tc>
                <a:tc>
                  <a:txBody>
                    <a:bodyPr/>
                    <a:lstStyle/>
                    <a:p>
                      <a:endParaRPr lang="en-GB" sz="1800" i="0" noProof="0" dirty="0"/>
                    </a:p>
                  </a:txBody>
                  <a:tcPr/>
                </a:tc>
                <a:extLst>
                  <a:ext uri="{0D108BD9-81ED-4DB2-BD59-A6C34878D82A}">
                    <a16:rowId xmlns:a16="http://schemas.microsoft.com/office/drawing/2014/main" val="49907811"/>
                  </a:ext>
                </a:extLst>
              </a:tr>
              <a:tr h="397478">
                <a:tc>
                  <a:txBody>
                    <a:bodyPr/>
                    <a:lstStyle/>
                    <a:p>
                      <a:pPr algn="l">
                        <a:lnSpc>
                          <a:spcPct val="107000"/>
                        </a:lnSpc>
                        <a:spcAft>
                          <a:spcPts val="0"/>
                        </a:spcAft>
                      </a:pPr>
                      <a:r>
                        <a:rPr lang="en-GB" sz="1800" i="0" kern="1200" noProof="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BPES</a:t>
                      </a:r>
                      <a:endParaRPr lang="en-GB" sz="1800" i="0" noProof="0" dirty="0">
                        <a:effectLst/>
                        <a:latin typeface="Calibri" panose="020F0502020204030204" pitchFamily="34" charset="0"/>
                        <a:ea typeface="Times New Roman" panose="02020603050405020304" pitchFamily="18" charset="0"/>
                        <a:cs typeface="Arial" panose="020B0604020202020204" pitchFamily="34" charset="0"/>
                      </a:endParaRPr>
                    </a:p>
                  </a:txBody>
                  <a:tcPr marL="101328" marR="101328" marT="50664" marB="50664"/>
                </a:tc>
                <a:tc>
                  <a:txBody>
                    <a:bodyPr/>
                    <a:lstStyle/>
                    <a:p>
                      <a:pPr algn="l">
                        <a:lnSpc>
                          <a:spcPct val="107000"/>
                        </a:lnSpc>
                        <a:spcAft>
                          <a:spcPts val="0"/>
                        </a:spcAft>
                      </a:pPr>
                      <a:r>
                        <a:rPr lang="en-GB" sz="1800" i="0" kern="1200" noProof="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Business Plan Executive Summary</a:t>
                      </a:r>
                      <a:endParaRPr lang="en-GB" sz="1800" i="0" noProof="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101328" marR="101328" marT="50664" marB="5066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i="0" noProof="0" dirty="0"/>
                    </a:p>
                  </a:txBody>
                  <a:tcPr/>
                </a:tc>
                <a:extLst>
                  <a:ext uri="{0D108BD9-81ED-4DB2-BD59-A6C34878D82A}">
                    <a16:rowId xmlns:a16="http://schemas.microsoft.com/office/drawing/2014/main" val="3508422862"/>
                  </a:ext>
                </a:extLst>
              </a:tr>
              <a:tr h="397478">
                <a:tc>
                  <a:txBody>
                    <a:bodyPr/>
                    <a:lstStyle/>
                    <a:p>
                      <a:pPr algn="l">
                        <a:lnSpc>
                          <a:spcPct val="107000"/>
                        </a:lnSpc>
                        <a:spcAft>
                          <a:spcPts val="0"/>
                        </a:spcAft>
                      </a:pPr>
                      <a:r>
                        <a:rPr lang="en-GB" sz="1800" i="0" noProof="0" dirty="0">
                          <a:effectLst/>
                          <a:latin typeface="Calibri" panose="020F0502020204030204" pitchFamily="34" charset="0"/>
                          <a:ea typeface="Times New Roman" panose="02020603050405020304" pitchFamily="18" charset="0"/>
                          <a:cs typeface="Arial" panose="020B0604020202020204" pitchFamily="34" charset="0"/>
                        </a:rPr>
                        <a:t>ASF</a:t>
                      </a:r>
                    </a:p>
                  </a:txBody>
                  <a:tcPr marL="101328" marR="101328" marT="50664" marB="50664"/>
                </a:tc>
                <a:tc>
                  <a:txBody>
                    <a:bodyPr/>
                    <a:lstStyle/>
                    <a:p>
                      <a:pPr algn="l">
                        <a:lnSpc>
                          <a:spcPct val="107000"/>
                        </a:lnSpc>
                        <a:spcAft>
                          <a:spcPts val="0"/>
                        </a:spcAft>
                      </a:pPr>
                      <a:r>
                        <a:rPr lang="en-GB" sz="1800" i="0" noProof="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Autonomous System Form</a:t>
                      </a:r>
                    </a:p>
                  </a:txBody>
                  <a:tcPr marL="101328" marR="101328" marT="50664" marB="5066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i="0" noProof="0" dirty="0"/>
                    </a:p>
                  </a:txBody>
                  <a:tcPr/>
                </a:tc>
                <a:extLst>
                  <a:ext uri="{0D108BD9-81ED-4DB2-BD59-A6C34878D82A}">
                    <a16:rowId xmlns:a16="http://schemas.microsoft.com/office/drawing/2014/main" val="2447278157"/>
                  </a:ext>
                </a:extLst>
              </a:tr>
              <a:tr h="397478">
                <a:tc>
                  <a:txBody>
                    <a:bodyPr/>
                    <a:lstStyle/>
                    <a:p>
                      <a:pPr algn="l">
                        <a:lnSpc>
                          <a:spcPct val="107000"/>
                        </a:lnSpc>
                        <a:spcAft>
                          <a:spcPts val="0"/>
                        </a:spcAft>
                      </a:pPr>
                      <a:r>
                        <a:rPr lang="en-GB" sz="1800" i="0" noProof="0" dirty="0">
                          <a:effectLst/>
                          <a:latin typeface="Calibri" panose="020F0502020204030204" pitchFamily="34" charset="0"/>
                          <a:ea typeface="Times New Roman" panose="02020603050405020304" pitchFamily="18" charset="0"/>
                          <a:cs typeface="Arial" panose="020B0604020202020204" pitchFamily="34" charset="0"/>
                        </a:rPr>
                        <a:t>ADR</a:t>
                      </a:r>
                    </a:p>
                  </a:txBody>
                  <a:tcPr marL="101328" marR="101328" marT="50664" marB="50664"/>
                </a:tc>
                <a:tc>
                  <a:txBody>
                    <a:bodyPr/>
                    <a:lstStyle/>
                    <a:p>
                      <a:pPr algn="l">
                        <a:lnSpc>
                          <a:spcPct val="107000"/>
                        </a:lnSpc>
                        <a:spcAft>
                          <a:spcPts val="0"/>
                        </a:spcAft>
                      </a:pPr>
                      <a:r>
                        <a:rPr lang="en-GB" sz="1800" i="0" noProof="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Autonomous Design Report</a:t>
                      </a:r>
                    </a:p>
                  </a:txBody>
                  <a:tcPr marL="101328" marR="101328" marT="50664" marB="5066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i="0" noProof="0" dirty="0"/>
                    </a:p>
                  </a:txBody>
                  <a:tcPr/>
                </a:tc>
                <a:extLst>
                  <a:ext uri="{0D108BD9-81ED-4DB2-BD59-A6C34878D82A}">
                    <a16:rowId xmlns:a16="http://schemas.microsoft.com/office/drawing/2014/main" val="2030223866"/>
                  </a:ext>
                </a:extLst>
              </a:tr>
            </a:tbl>
          </a:graphicData>
        </a:graphic>
      </p:graphicFrame>
      <p:pic>
        <p:nvPicPr>
          <p:cNvPr id="13" name="Gráfico 8" descr="Cerrar">
            <a:extLst>
              <a:ext uri="{FF2B5EF4-FFF2-40B4-BE49-F238E27FC236}">
                <a16:creationId xmlns:a16="http://schemas.microsoft.com/office/drawing/2014/main" id="{42547737-63BA-4C45-AAA6-129A67A70C07}"/>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93975" y="2862416"/>
            <a:ext cx="360000" cy="360000"/>
          </a:xfrm>
          <a:prstGeom prst="rect">
            <a:avLst/>
          </a:prstGeom>
        </p:spPr>
      </p:pic>
      <p:pic>
        <p:nvPicPr>
          <p:cNvPr id="14" name="Gráfico 8" descr="Cerrar">
            <a:extLst>
              <a:ext uri="{FF2B5EF4-FFF2-40B4-BE49-F238E27FC236}">
                <a16:creationId xmlns:a16="http://schemas.microsoft.com/office/drawing/2014/main" id="{59F465B5-6519-4BE2-8CAE-A829EC614BE1}"/>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93975" y="2423127"/>
            <a:ext cx="360000" cy="360000"/>
          </a:xfrm>
          <a:prstGeom prst="rect">
            <a:avLst/>
          </a:prstGeom>
        </p:spPr>
      </p:pic>
      <p:pic>
        <p:nvPicPr>
          <p:cNvPr id="15" name="Gráfico 8" descr="Cerrar">
            <a:extLst>
              <a:ext uri="{FF2B5EF4-FFF2-40B4-BE49-F238E27FC236}">
                <a16:creationId xmlns:a16="http://schemas.microsoft.com/office/drawing/2014/main" id="{7C9D6743-DDF4-4DEE-B281-D17C0DC9325D}"/>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93975" y="2056477"/>
            <a:ext cx="360000" cy="360000"/>
          </a:xfrm>
          <a:prstGeom prst="rect">
            <a:avLst/>
          </a:prstGeom>
        </p:spPr>
      </p:pic>
      <p:pic>
        <p:nvPicPr>
          <p:cNvPr id="16" name="Gráfico 8" descr="Cerrar">
            <a:extLst>
              <a:ext uri="{FF2B5EF4-FFF2-40B4-BE49-F238E27FC236}">
                <a16:creationId xmlns:a16="http://schemas.microsoft.com/office/drawing/2014/main" id="{AD2BFA0D-091C-40A3-BAC8-09072B968669}"/>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93975" y="1656367"/>
            <a:ext cx="360000" cy="360000"/>
          </a:xfrm>
          <a:prstGeom prst="rect">
            <a:avLst/>
          </a:prstGeom>
        </p:spPr>
      </p:pic>
      <p:pic>
        <p:nvPicPr>
          <p:cNvPr id="17" name="Gráfico 8" descr="Cerrar">
            <a:extLst>
              <a:ext uri="{FF2B5EF4-FFF2-40B4-BE49-F238E27FC236}">
                <a16:creationId xmlns:a16="http://schemas.microsoft.com/office/drawing/2014/main" id="{38BFA009-2457-49A4-BF64-C36251D1CCF7}"/>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96765" y="1258082"/>
            <a:ext cx="360000" cy="360000"/>
          </a:xfrm>
          <a:prstGeom prst="rect">
            <a:avLst/>
          </a:prstGeom>
        </p:spPr>
      </p:pic>
      <p:pic>
        <p:nvPicPr>
          <p:cNvPr id="18" name="Gráfico 9" descr="Marca de verificación">
            <a:extLst>
              <a:ext uri="{FF2B5EF4-FFF2-40B4-BE49-F238E27FC236}">
                <a16:creationId xmlns:a16="http://schemas.microsoft.com/office/drawing/2014/main" id="{2F25773A-A126-44F0-885D-E7C9019813BD}"/>
              </a:ext>
            </a:extLst>
          </p:cNvPr>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93975" y="3240564"/>
            <a:ext cx="360000" cy="360000"/>
          </a:xfrm>
          <a:prstGeom prst="rect">
            <a:avLst/>
          </a:prstGeom>
        </p:spPr>
      </p:pic>
      <p:pic>
        <p:nvPicPr>
          <p:cNvPr id="19" name="Gráfico 9" descr="Marca de verificación">
            <a:extLst>
              <a:ext uri="{FF2B5EF4-FFF2-40B4-BE49-F238E27FC236}">
                <a16:creationId xmlns:a16="http://schemas.microsoft.com/office/drawing/2014/main" id="{70C650F6-6571-4B8B-985F-32873021C488}"/>
              </a:ext>
            </a:extLst>
          </p:cNvPr>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94141" y="3590855"/>
            <a:ext cx="360000" cy="360000"/>
          </a:xfrm>
          <a:prstGeom prst="rect">
            <a:avLst/>
          </a:prstGeom>
        </p:spPr>
      </p:pic>
      <p:pic>
        <p:nvPicPr>
          <p:cNvPr id="20" name="Gráfico 9" descr="Marca de verificación">
            <a:extLst>
              <a:ext uri="{FF2B5EF4-FFF2-40B4-BE49-F238E27FC236}">
                <a16:creationId xmlns:a16="http://schemas.microsoft.com/office/drawing/2014/main" id="{0700C082-4275-47A4-9514-3951E754CF72}"/>
              </a:ext>
            </a:extLst>
          </p:cNvPr>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93975" y="3997615"/>
            <a:ext cx="360000" cy="360000"/>
          </a:xfrm>
          <a:prstGeom prst="rect">
            <a:avLst/>
          </a:prstGeom>
        </p:spPr>
      </p:pic>
      <p:pic>
        <p:nvPicPr>
          <p:cNvPr id="21" name="Gráfico 9" descr="Marca de verificación">
            <a:extLst>
              <a:ext uri="{FF2B5EF4-FFF2-40B4-BE49-F238E27FC236}">
                <a16:creationId xmlns:a16="http://schemas.microsoft.com/office/drawing/2014/main" id="{A2383511-2B8B-4F79-A90E-2B2CB5E4CF49}"/>
              </a:ext>
            </a:extLst>
          </p:cNvPr>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89266" y="4417948"/>
            <a:ext cx="360000" cy="360000"/>
          </a:xfrm>
          <a:prstGeom prst="rect">
            <a:avLst/>
          </a:prstGeom>
        </p:spPr>
      </p:pic>
      <p:pic>
        <p:nvPicPr>
          <p:cNvPr id="22" name="Gráfico 9" descr="Marca de verificación">
            <a:extLst>
              <a:ext uri="{FF2B5EF4-FFF2-40B4-BE49-F238E27FC236}">
                <a16:creationId xmlns:a16="http://schemas.microsoft.com/office/drawing/2014/main" id="{AB997B28-6D2A-4E5E-9A98-7F7925FA8AAB}"/>
              </a:ext>
            </a:extLst>
          </p:cNvPr>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89266" y="4802609"/>
            <a:ext cx="360000" cy="360000"/>
          </a:xfrm>
          <a:prstGeom prst="rect">
            <a:avLst/>
          </a:prstGeom>
        </p:spPr>
      </p:pic>
      <p:pic>
        <p:nvPicPr>
          <p:cNvPr id="23" name="Gráfico 9" descr="Marca de verificación">
            <a:extLst>
              <a:ext uri="{FF2B5EF4-FFF2-40B4-BE49-F238E27FC236}">
                <a16:creationId xmlns:a16="http://schemas.microsoft.com/office/drawing/2014/main" id="{827FD879-95E1-40A0-AA86-9710BACCD440}"/>
              </a:ext>
            </a:extLst>
          </p:cNvPr>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89266" y="5223887"/>
            <a:ext cx="360000" cy="360000"/>
          </a:xfrm>
          <a:prstGeom prst="rect">
            <a:avLst/>
          </a:prstGeom>
        </p:spPr>
      </p:pic>
      <p:pic>
        <p:nvPicPr>
          <p:cNvPr id="24" name="Gráfico 8" descr="Cerrar">
            <a:extLst>
              <a:ext uri="{FF2B5EF4-FFF2-40B4-BE49-F238E27FC236}">
                <a16:creationId xmlns:a16="http://schemas.microsoft.com/office/drawing/2014/main" id="{1B77DB65-1E4F-4580-89FD-0C9E84D0093A}"/>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89266" y="5613480"/>
            <a:ext cx="360000" cy="360000"/>
          </a:xfrm>
          <a:prstGeom prst="rect">
            <a:avLst/>
          </a:prstGeom>
        </p:spPr>
      </p:pic>
      <p:pic>
        <p:nvPicPr>
          <p:cNvPr id="25" name="Gráfico 9" descr="Marca de verificación">
            <a:extLst>
              <a:ext uri="{FF2B5EF4-FFF2-40B4-BE49-F238E27FC236}">
                <a16:creationId xmlns:a16="http://schemas.microsoft.com/office/drawing/2014/main" id="{B36DD973-9A6D-AF3A-9D01-0C410C230BB8}"/>
              </a:ext>
            </a:extLst>
          </p:cNvPr>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89266" y="6033374"/>
            <a:ext cx="360000" cy="360000"/>
          </a:xfrm>
          <a:prstGeom prst="rect">
            <a:avLst/>
          </a:prstGeom>
        </p:spPr>
      </p:pic>
      <p:pic>
        <p:nvPicPr>
          <p:cNvPr id="26" name="Gráfico 9" descr="Marca de verificación">
            <a:extLst>
              <a:ext uri="{FF2B5EF4-FFF2-40B4-BE49-F238E27FC236}">
                <a16:creationId xmlns:a16="http://schemas.microsoft.com/office/drawing/2014/main" id="{7AEA767F-37A9-9DAB-9EDD-17BD64B1838F}"/>
              </a:ext>
            </a:extLst>
          </p:cNvPr>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89266" y="6410450"/>
            <a:ext cx="360000" cy="360000"/>
          </a:xfrm>
          <a:prstGeom prst="rect">
            <a:avLst/>
          </a:prstGeom>
        </p:spPr>
      </p:pic>
    </p:spTree>
    <p:extLst>
      <p:ext uri="{BB962C8B-B14F-4D97-AF65-F5344CB8AC3E}">
        <p14:creationId xmlns:p14="http://schemas.microsoft.com/office/powerpoint/2010/main" val="4066988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65F2A78-4C8A-46B5-9B77-2F2830BE87EE}"/>
              </a:ext>
            </a:extLst>
          </p:cNvPr>
          <p:cNvSpPr txBox="1"/>
          <p:nvPr/>
        </p:nvSpPr>
        <p:spPr>
          <a:xfrm>
            <a:off x="9484310" y="158712"/>
            <a:ext cx="2707690" cy="400110"/>
          </a:xfrm>
          <a:prstGeom prst="rect">
            <a:avLst/>
          </a:prstGeom>
          <a:noFill/>
        </p:spPr>
        <p:txBody>
          <a:bodyPr wrap="square" rtlCol="0">
            <a:spAutoFit/>
          </a:bodyPr>
          <a:lstStyle/>
          <a:p>
            <a:r>
              <a:rPr lang="en-GB" sz="2000" dirty="0"/>
              <a:t>Wheel Sensorization</a:t>
            </a:r>
          </a:p>
        </p:txBody>
      </p:sp>
      <p:sp>
        <p:nvSpPr>
          <p:cNvPr id="6" name="CuadroTexto 5">
            <a:extLst>
              <a:ext uri="{FF2B5EF4-FFF2-40B4-BE49-F238E27FC236}">
                <a16:creationId xmlns:a16="http://schemas.microsoft.com/office/drawing/2014/main" id="{D6E5320C-1CCA-428B-BB67-D7F369324B15}"/>
              </a:ext>
            </a:extLst>
          </p:cNvPr>
          <p:cNvSpPr txBox="1"/>
          <p:nvPr/>
        </p:nvSpPr>
        <p:spPr>
          <a:xfrm>
            <a:off x="727968" y="327989"/>
            <a:ext cx="2707686" cy="461665"/>
          </a:xfrm>
          <a:prstGeom prst="rect">
            <a:avLst/>
          </a:prstGeom>
          <a:noFill/>
        </p:spPr>
        <p:txBody>
          <a:bodyPr wrap="square" rtlCol="0">
            <a:spAutoFit/>
          </a:bodyPr>
          <a:lstStyle/>
          <a:p>
            <a:r>
              <a:rPr lang="en-GB" sz="2400" b="1" u="sng" dirty="0">
                <a:latin typeface="Arial" panose="020B0604020202020204" pitchFamily="34" charset="0"/>
                <a:cs typeface="Arial" panose="020B0604020202020204" pitchFamily="34" charset="0"/>
              </a:rPr>
              <a:t>Final Design</a:t>
            </a:r>
            <a:endParaRPr lang="en-GB" b="1" u="sng" dirty="0">
              <a:latin typeface="Arial" panose="020B0604020202020204" pitchFamily="34" charset="0"/>
              <a:cs typeface="Arial" panose="020B0604020202020204" pitchFamily="34" charset="0"/>
            </a:endParaRPr>
          </a:p>
        </p:txBody>
      </p:sp>
      <p:sp>
        <p:nvSpPr>
          <p:cNvPr id="2" name="Marcador de número de diapositiva 1">
            <a:extLst>
              <a:ext uri="{FF2B5EF4-FFF2-40B4-BE49-F238E27FC236}">
                <a16:creationId xmlns:a16="http://schemas.microsoft.com/office/drawing/2014/main" id="{1CCF4318-5300-46AB-A982-7A038DD8B184}"/>
              </a:ext>
            </a:extLst>
          </p:cNvPr>
          <p:cNvSpPr>
            <a:spLocks noGrp="1"/>
          </p:cNvSpPr>
          <p:nvPr>
            <p:ph type="sldNum" sz="quarter" idx="12"/>
          </p:nvPr>
        </p:nvSpPr>
        <p:spPr/>
        <p:txBody>
          <a:bodyPr/>
          <a:lstStyle/>
          <a:p>
            <a:fld id="{CABBF020-E6F8-45C5-8C13-DF034A6AD970}" type="slidenum">
              <a:rPr lang="en-GB" smtClean="0"/>
              <a:t>3</a:t>
            </a:fld>
            <a:endParaRPr lang="en-GB" dirty="0"/>
          </a:p>
        </p:txBody>
      </p:sp>
      <p:cxnSp>
        <p:nvCxnSpPr>
          <p:cNvPr id="10" name="Conector recto 9">
            <a:extLst>
              <a:ext uri="{FF2B5EF4-FFF2-40B4-BE49-F238E27FC236}">
                <a16:creationId xmlns:a16="http://schemas.microsoft.com/office/drawing/2014/main" id="{FD3DEFCA-AF37-4DA0-93D1-FA76AF917961}"/>
              </a:ext>
            </a:extLst>
          </p:cNvPr>
          <p:cNvCxnSpPr/>
          <p:nvPr/>
        </p:nvCxnSpPr>
        <p:spPr>
          <a:xfrm>
            <a:off x="257452" y="0"/>
            <a:ext cx="0" cy="68580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ECEF2D8F-0EEC-412B-A313-0CA24D9DF5C4}"/>
              </a:ext>
            </a:extLst>
          </p:cNvPr>
          <p:cNvCxnSpPr/>
          <p:nvPr/>
        </p:nvCxnSpPr>
        <p:spPr>
          <a:xfrm>
            <a:off x="338830" y="0"/>
            <a:ext cx="0" cy="68580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BF395839-BDBD-4C46-A8B1-F9A94D7EB672}"/>
              </a:ext>
            </a:extLst>
          </p:cNvPr>
          <p:cNvSpPr txBox="1"/>
          <p:nvPr/>
        </p:nvSpPr>
        <p:spPr>
          <a:xfrm>
            <a:off x="9484310" y="467951"/>
            <a:ext cx="2707690" cy="400110"/>
          </a:xfrm>
          <a:prstGeom prst="rect">
            <a:avLst/>
          </a:prstGeom>
          <a:noFill/>
        </p:spPr>
        <p:txBody>
          <a:bodyPr wrap="square" rtlCol="0">
            <a:spAutoFit/>
          </a:bodyPr>
          <a:lstStyle/>
          <a:p>
            <a:r>
              <a:rPr lang="en-GB" sz="2000" dirty="0"/>
              <a:t>DR – Design Release</a:t>
            </a:r>
            <a:endParaRPr lang="en-GB" sz="1100" dirty="0"/>
          </a:p>
        </p:txBody>
      </p:sp>
      <p:pic>
        <p:nvPicPr>
          <p:cNvPr id="7" name="Picture 6">
            <a:extLst>
              <a:ext uri="{FF2B5EF4-FFF2-40B4-BE49-F238E27FC236}">
                <a16:creationId xmlns:a16="http://schemas.microsoft.com/office/drawing/2014/main" id="{ADD5A242-6BC6-4CA2-ACF6-1157A41660D4}"/>
              </a:ext>
            </a:extLst>
          </p:cNvPr>
          <p:cNvPicPr>
            <a:picLocks noChangeAspect="1"/>
          </p:cNvPicPr>
          <p:nvPr/>
        </p:nvPicPr>
        <p:blipFill>
          <a:blip r:embed="rId2"/>
          <a:stretch>
            <a:fillRect/>
          </a:stretch>
        </p:blipFill>
        <p:spPr>
          <a:xfrm>
            <a:off x="5811420" y="1690323"/>
            <a:ext cx="5384118" cy="2363964"/>
          </a:xfrm>
          <a:prstGeom prst="rect">
            <a:avLst/>
          </a:prstGeom>
        </p:spPr>
      </p:pic>
      <p:pic>
        <p:nvPicPr>
          <p:cNvPr id="15" name="Picture 14">
            <a:extLst>
              <a:ext uri="{FF2B5EF4-FFF2-40B4-BE49-F238E27FC236}">
                <a16:creationId xmlns:a16="http://schemas.microsoft.com/office/drawing/2014/main" id="{5538593A-29B8-49A4-AAB9-15BD420E7039}"/>
              </a:ext>
            </a:extLst>
          </p:cNvPr>
          <p:cNvPicPr>
            <a:picLocks noChangeAspect="1"/>
          </p:cNvPicPr>
          <p:nvPr/>
        </p:nvPicPr>
        <p:blipFill>
          <a:blip r:embed="rId3"/>
          <a:stretch>
            <a:fillRect/>
          </a:stretch>
        </p:blipFill>
        <p:spPr>
          <a:xfrm>
            <a:off x="846861" y="1690323"/>
            <a:ext cx="4714472" cy="2363965"/>
          </a:xfrm>
          <a:prstGeom prst="rect">
            <a:avLst/>
          </a:prstGeom>
        </p:spPr>
      </p:pic>
      <p:pic>
        <p:nvPicPr>
          <p:cNvPr id="17" name="Picture 16">
            <a:extLst>
              <a:ext uri="{FF2B5EF4-FFF2-40B4-BE49-F238E27FC236}">
                <a16:creationId xmlns:a16="http://schemas.microsoft.com/office/drawing/2014/main" id="{F4E4E2D7-5E78-43A3-811C-2918CF1074BD}"/>
              </a:ext>
            </a:extLst>
          </p:cNvPr>
          <p:cNvPicPr>
            <a:picLocks noChangeAspect="1"/>
          </p:cNvPicPr>
          <p:nvPr/>
        </p:nvPicPr>
        <p:blipFill>
          <a:blip r:embed="rId4"/>
          <a:stretch>
            <a:fillRect/>
          </a:stretch>
        </p:blipFill>
        <p:spPr>
          <a:xfrm>
            <a:off x="838200" y="4248117"/>
            <a:ext cx="4458192" cy="2363965"/>
          </a:xfrm>
          <a:prstGeom prst="rect">
            <a:avLst/>
          </a:prstGeom>
        </p:spPr>
      </p:pic>
      <p:pic>
        <p:nvPicPr>
          <p:cNvPr id="1028" name="Picture 4">
            <a:extLst>
              <a:ext uri="{FF2B5EF4-FFF2-40B4-BE49-F238E27FC236}">
                <a16:creationId xmlns:a16="http://schemas.microsoft.com/office/drawing/2014/main" id="{A459DACA-F94C-48AA-890F-4E5305A65B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3099" y="4248118"/>
            <a:ext cx="3171339" cy="236396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239046D-B2FE-402E-B9A6-7163B0170684}"/>
              </a:ext>
            </a:extLst>
          </p:cNvPr>
          <p:cNvSpPr txBox="1"/>
          <p:nvPr/>
        </p:nvSpPr>
        <p:spPr>
          <a:xfrm>
            <a:off x="727968" y="916823"/>
            <a:ext cx="10888270" cy="646331"/>
          </a:xfrm>
          <a:prstGeom prst="rect">
            <a:avLst/>
          </a:prstGeom>
          <a:noFill/>
        </p:spPr>
        <p:txBody>
          <a:bodyPr wrap="square" rtlCol="0">
            <a:spAutoFit/>
          </a:bodyPr>
          <a:lstStyle/>
          <a:p>
            <a:r>
              <a:rPr lang="en-GB" dirty="0"/>
              <a:t>The objective was to create a reliable and light system that registers the speed of the wheels, linear and angular acceleration in 3 axes, and extra signals that we might have, and transmits them to the CAN bus.</a:t>
            </a:r>
          </a:p>
        </p:txBody>
      </p:sp>
    </p:spTree>
    <p:extLst>
      <p:ext uri="{BB962C8B-B14F-4D97-AF65-F5344CB8AC3E}">
        <p14:creationId xmlns:p14="http://schemas.microsoft.com/office/powerpoint/2010/main" val="2714636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65F2A78-4C8A-46B5-9B77-2F2830BE87EE}"/>
              </a:ext>
            </a:extLst>
          </p:cNvPr>
          <p:cNvSpPr txBox="1"/>
          <p:nvPr/>
        </p:nvSpPr>
        <p:spPr>
          <a:xfrm>
            <a:off x="9484310" y="158712"/>
            <a:ext cx="2707690" cy="400110"/>
          </a:xfrm>
          <a:prstGeom prst="rect">
            <a:avLst/>
          </a:prstGeom>
          <a:noFill/>
        </p:spPr>
        <p:txBody>
          <a:bodyPr wrap="square" rtlCol="0">
            <a:spAutoFit/>
          </a:bodyPr>
          <a:lstStyle/>
          <a:p>
            <a:r>
              <a:rPr lang="en-GB" sz="2000" dirty="0"/>
              <a:t>Wheel Sensorization</a:t>
            </a:r>
          </a:p>
        </p:txBody>
      </p:sp>
      <p:sp>
        <p:nvSpPr>
          <p:cNvPr id="6" name="CuadroTexto 5">
            <a:extLst>
              <a:ext uri="{FF2B5EF4-FFF2-40B4-BE49-F238E27FC236}">
                <a16:creationId xmlns:a16="http://schemas.microsoft.com/office/drawing/2014/main" id="{D6E5320C-1CCA-428B-BB67-D7F369324B15}"/>
              </a:ext>
            </a:extLst>
          </p:cNvPr>
          <p:cNvSpPr txBox="1"/>
          <p:nvPr/>
        </p:nvSpPr>
        <p:spPr>
          <a:xfrm>
            <a:off x="727968" y="327989"/>
            <a:ext cx="2707686" cy="461665"/>
          </a:xfrm>
          <a:prstGeom prst="rect">
            <a:avLst/>
          </a:prstGeom>
          <a:noFill/>
        </p:spPr>
        <p:txBody>
          <a:bodyPr wrap="square" rtlCol="0">
            <a:spAutoFit/>
          </a:bodyPr>
          <a:lstStyle/>
          <a:p>
            <a:r>
              <a:rPr lang="en-GB" sz="2400" b="1" u="sng">
                <a:latin typeface="Arial" panose="020B0604020202020204" pitchFamily="34" charset="0"/>
                <a:cs typeface="Arial" panose="020B0604020202020204" pitchFamily="34" charset="0"/>
              </a:rPr>
              <a:t>Final Design</a:t>
            </a:r>
            <a:endParaRPr lang="en-GB" b="1" u="sng">
              <a:latin typeface="Arial" panose="020B0604020202020204" pitchFamily="34" charset="0"/>
              <a:cs typeface="Arial" panose="020B0604020202020204" pitchFamily="34" charset="0"/>
            </a:endParaRPr>
          </a:p>
        </p:txBody>
      </p:sp>
      <p:sp>
        <p:nvSpPr>
          <p:cNvPr id="2" name="Marcador de número de diapositiva 1">
            <a:extLst>
              <a:ext uri="{FF2B5EF4-FFF2-40B4-BE49-F238E27FC236}">
                <a16:creationId xmlns:a16="http://schemas.microsoft.com/office/drawing/2014/main" id="{1CCF4318-5300-46AB-A982-7A038DD8B184}"/>
              </a:ext>
            </a:extLst>
          </p:cNvPr>
          <p:cNvSpPr>
            <a:spLocks noGrp="1"/>
          </p:cNvSpPr>
          <p:nvPr>
            <p:ph type="sldNum" sz="quarter" idx="12"/>
          </p:nvPr>
        </p:nvSpPr>
        <p:spPr/>
        <p:txBody>
          <a:bodyPr/>
          <a:lstStyle/>
          <a:p>
            <a:fld id="{CABBF020-E6F8-45C5-8C13-DF034A6AD970}" type="slidenum">
              <a:rPr lang="en-GB" smtClean="0"/>
              <a:t>4</a:t>
            </a:fld>
            <a:endParaRPr lang="en-GB"/>
          </a:p>
        </p:txBody>
      </p:sp>
      <p:cxnSp>
        <p:nvCxnSpPr>
          <p:cNvPr id="10" name="Conector recto 9">
            <a:extLst>
              <a:ext uri="{FF2B5EF4-FFF2-40B4-BE49-F238E27FC236}">
                <a16:creationId xmlns:a16="http://schemas.microsoft.com/office/drawing/2014/main" id="{FD3DEFCA-AF37-4DA0-93D1-FA76AF917961}"/>
              </a:ext>
            </a:extLst>
          </p:cNvPr>
          <p:cNvCxnSpPr/>
          <p:nvPr/>
        </p:nvCxnSpPr>
        <p:spPr>
          <a:xfrm>
            <a:off x="257452" y="0"/>
            <a:ext cx="0" cy="68580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ECEF2D8F-0EEC-412B-A313-0CA24D9DF5C4}"/>
              </a:ext>
            </a:extLst>
          </p:cNvPr>
          <p:cNvCxnSpPr/>
          <p:nvPr/>
        </p:nvCxnSpPr>
        <p:spPr>
          <a:xfrm>
            <a:off x="338830" y="0"/>
            <a:ext cx="0" cy="68580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BF395839-BDBD-4C46-A8B1-F9A94D7EB672}"/>
              </a:ext>
            </a:extLst>
          </p:cNvPr>
          <p:cNvSpPr txBox="1"/>
          <p:nvPr/>
        </p:nvSpPr>
        <p:spPr>
          <a:xfrm>
            <a:off x="9484310" y="467951"/>
            <a:ext cx="2707690" cy="400110"/>
          </a:xfrm>
          <a:prstGeom prst="rect">
            <a:avLst/>
          </a:prstGeom>
          <a:noFill/>
        </p:spPr>
        <p:txBody>
          <a:bodyPr wrap="square" rtlCol="0">
            <a:spAutoFit/>
          </a:bodyPr>
          <a:lstStyle/>
          <a:p>
            <a:r>
              <a:rPr lang="en-GB" sz="2000"/>
              <a:t>DR – Design Release</a:t>
            </a:r>
            <a:endParaRPr lang="en-GB" sz="1100"/>
          </a:p>
        </p:txBody>
      </p:sp>
      <p:pic>
        <p:nvPicPr>
          <p:cNvPr id="2050" name="Picture 2">
            <a:extLst>
              <a:ext uri="{FF2B5EF4-FFF2-40B4-BE49-F238E27FC236}">
                <a16:creationId xmlns:a16="http://schemas.microsoft.com/office/drawing/2014/main" id="{1C6794FC-7D3D-4003-AB72-6383ECCB1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968" y="1846602"/>
            <a:ext cx="4517902" cy="37634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0D1C530-D1A1-40C0-8115-6BD29516F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5870" y="1846602"/>
            <a:ext cx="6486578" cy="376346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C6EA901-9241-4185-B31A-566C0A914B86}"/>
              </a:ext>
            </a:extLst>
          </p:cNvPr>
          <p:cNvSpPr txBox="1"/>
          <p:nvPr/>
        </p:nvSpPr>
        <p:spPr>
          <a:xfrm>
            <a:off x="727968" y="924766"/>
            <a:ext cx="10448187" cy="923330"/>
          </a:xfrm>
          <a:prstGeom prst="rect">
            <a:avLst/>
          </a:prstGeom>
          <a:noFill/>
        </p:spPr>
        <p:txBody>
          <a:bodyPr wrap="square" rtlCol="0">
            <a:spAutoFit/>
          </a:bodyPr>
          <a:lstStyle/>
          <a:p>
            <a:r>
              <a:rPr lang="en-GB" dirty="0"/>
              <a:t>A custom PCB was used, enclosed in a plastic box with a waterproof connector, supported by a steel platen to the brake caliper screws. The wheel speed sensor was attached to the same platen, and the phonic wheel to the wheel hub nut.</a:t>
            </a:r>
          </a:p>
        </p:txBody>
      </p:sp>
    </p:spTree>
    <p:extLst>
      <p:ext uri="{BB962C8B-B14F-4D97-AF65-F5344CB8AC3E}">
        <p14:creationId xmlns:p14="http://schemas.microsoft.com/office/powerpoint/2010/main" val="1065820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65F2A78-4C8A-46B5-9B77-2F2830BE87EE}"/>
              </a:ext>
            </a:extLst>
          </p:cNvPr>
          <p:cNvSpPr txBox="1"/>
          <p:nvPr/>
        </p:nvSpPr>
        <p:spPr>
          <a:xfrm>
            <a:off x="9484310" y="158712"/>
            <a:ext cx="2707690" cy="400110"/>
          </a:xfrm>
          <a:prstGeom prst="rect">
            <a:avLst/>
          </a:prstGeom>
          <a:noFill/>
        </p:spPr>
        <p:txBody>
          <a:bodyPr wrap="square" rtlCol="0">
            <a:spAutoFit/>
          </a:bodyPr>
          <a:lstStyle/>
          <a:p>
            <a:r>
              <a:rPr lang="en-GB" sz="2000" dirty="0"/>
              <a:t>Wheel Sensorization</a:t>
            </a:r>
          </a:p>
        </p:txBody>
      </p:sp>
      <p:sp>
        <p:nvSpPr>
          <p:cNvPr id="6" name="CuadroTexto 5">
            <a:extLst>
              <a:ext uri="{FF2B5EF4-FFF2-40B4-BE49-F238E27FC236}">
                <a16:creationId xmlns:a16="http://schemas.microsoft.com/office/drawing/2014/main" id="{D6E5320C-1CCA-428B-BB67-D7F369324B15}"/>
              </a:ext>
            </a:extLst>
          </p:cNvPr>
          <p:cNvSpPr txBox="1"/>
          <p:nvPr/>
        </p:nvSpPr>
        <p:spPr>
          <a:xfrm>
            <a:off x="727968" y="327989"/>
            <a:ext cx="2707686" cy="461665"/>
          </a:xfrm>
          <a:prstGeom prst="rect">
            <a:avLst/>
          </a:prstGeom>
          <a:noFill/>
        </p:spPr>
        <p:txBody>
          <a:bodyPr wrap="square" rtlCol="0">
            <a:spAutoFit/>
          </a:bodyPr>
          <a:lstStyle/>
          <a:p>
            <a:r>
              <a:rPr lang="en-GB" sz="2400" b="1" u="sng">
                <a:latin typeface="Arial" panose="020B0604020202020204" pitchFamily="34" charset="0"/>
                <a:cs typeface="Arial" panose="020B0604020202020204" pitchFamily="34" charset="0"/>
              </a:rPr>
              <a:t>Final Design</a:t>
            </a:r>
            <a:endParaRPr lang="en-GB" b="1" u="sng">
              <a:latin typeface="Arial" panose="020B0604020202020204" pitchFamily="34" charset="0"/>
              <a:cs typeface="Arial" panose="020B0604020202020204" pitchFamily="34" charset="0"/>
            </a:endParaRPr>
          </a:p>
        </p:txBody>
      </p:sp>
      <p:sp>
        <p:nvSpPr>
          <p:cNvPr id="2" name="Marcador de número de diapositiva 1">
            <a:extLst>
              <a:ext uri="{FF2B5EF4-FFF2-40B4-BE49-F238E27FC236}">
                <a16:creationId xmlns:a16="http://schemas.microsoft.com/office/drawing/2014/main" id="{1CCF4318-5300-46AB-A982-7A038DD8B184}"/>
              </a:ext>
            </a:extLst>
          </p:cNvPr>
          <p:cNvSpPr>
            <a:spLocks noGrp="1"/>
          </p:cNvSpPr>
          <p:nvPr>
            <p:ph type="sldNum" sz="quarter" idx="12"/>
          </p:nvPr>
        </p:nvSpPr>
        <p:spPr/>
        <p:txBody>
          <a:bodyPr/>
          <a:lstStyle/>
          <a:p>
            <a:fld id="{CABBF020-E6F8-45C5-8C13-DF034A6AD970}" type="slidenum">
              <a:rPr lang="en-GB" smtClean="0"/>
              <a:t>5</a:t>
            </a:fld>
            <a:endParaRPr lang="en-GB"/>
          </a:p>
        </p:txBody>
      </p:sp>
      <p:cxnSp>
        <p:nvCxnSpPr>
          <p:cNvPr id="10" name="Conector recto 9">
            <a:extLst>
              <a:ext uri="{FF2B5EF4-FFF2-40B4-BE49-F238E27FC236}">
                <a16:creationId xmlns:a16="http://schemas.microsoft.com/office/drawing/2014/main" id="{FD3DEFCA-AF37-4DA0-93D1-FA76AF917961}"/>
              </a:ext>
            </a:extLst>
          </p:cNvPr>
          <p:cNvCxnSpPr/>
          <p:nvPr/>
        </p:nvCxnSpPr>
        <p:spPr>
          <a:xfrm>
            <a:off x="257452" y="0"/>
            <a:ext cx="0" cy="68580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ECEF2D8F-0EEC-412B-A313-0CA24D9DF5C4}"/>
              </a:ext>
            </a:extLst>
          </p:cNvPr>
          <p:cNvCxnSpPr/>
          <p:nvPr/>
        </p:nvCxnSpPr>
        <p:spPr>
          <a:xfrm>
            <a:off x="338830" y="0"/>
            <a:ext cx="0" cy="68580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BF395839-BDBD-4C46-A8B1-F9A94D7EB672}"/>
              </a:ext>
            </a:extLst>
          </p:cNvPr>
          <p:cNvSpPr txBox="1"/>
          <p:nvPr/>
        </p:nvSpPr>
        <p:spPr>
          <a:xfrm>
            <a:off x="9484310" y="467951"/>
            <a:ext cx="2707690" cy="400110"/>
          </a:xfrm>
          <a:prstGeom prst="rect">
            <a:avLst/>
          </a:prstGeom>
          <a:noFill/>
        </p:spPr>
        <p:txBody>
          <a:bodyPr wrap="square" rtlCol="0">
            <a:spAutoFit/>
          </a:bodyPr>
          <a:lstStyle/>
          <a:p>
            <a:r>
              <a:rPr lang="en-GB" sz="2000"/>
              <a:t>DR – Design Release</a:t>
            </a:r>
            <a:endParaRPr lang="en-GB" sz="1100"/>
          </a:p>
        </p:txBody>
      </p:sp>
      <p:sp>
        <p:nvSpPr>
          <p:cNvPr id="12" name="TextBox 11">
            <a:extLst>
              <a:ext uri="{FF2B5EF4-FFF2-40B4-BE49-F238E27FC236}">
                <a16:creationId xmlns:a16="http://schemas.microsoft.com/office/drawing/2014/main" id="{BBC481BF-F703-4A8B-95B2-D4BF870D4F55}"/>
              </a:ext>
            </a:extLst>
          </p:cNvPr>
          <p:cNvSpPr txBox="1"/>
          <p:nvPr/>
        </p:nvSpPr>
        <p:spPr>
          <a:xfrm>
            <a:off x="727967" y="958362"/>
            <a:ext cx="11273532" cy="1200329"/>
          </a:xfrm>
          <a:prstGeom prst="rect">
            <a:avLst/>
          </a:prstGeom>
          <a:noFill/>
        </p:spPr>
        <p:txBody>
          <a:bodyPr wrap="square" rtlCol="0">
            <a:spAutoFit/>
          </a:bodyPr>
          <a:lstStyle/>
          <a:p>
            <a:r>
              <a:rPr lang="en-GB" dirty="0"/>
              <a:t>The speed of the wheels is read with a reluctor sensor and a phonic wheel, which produces a variation in the magnetic flux at the tip of the sensor, resulting in a voltage produced, similar to the working principle of an electric generator.</a:t>
            </a:r>
          </a:p>
          <a:p>
            <a:r>
              <a:rPr lang="en-GB" dirty="0"/>
              <a:t>We will only have sensors in the front wheels, because the assembly in the back wheels would be much more complicated, and it doesn’t seem necessary. If we find otherwise, we will also do it in the back wheels.</a:t>
            </a:r>
          </a:p>
        </p:txBody>
      </p:sp>
      <p:pic>
        <p:nvPicPr>
          <p:cNvPr id="14" name="Picture 13">
            <a:extLst>
              <a:ext uri="{FF2B5EF4-FFF2-40B4-BE49-F238E27FC236}">
                <a16:creationId xmlns:a16="http://schemas.microsoft.com/office/drawing/2014/main" id="{BC4AA7CE-344F-4828-AD96-AAE39B2A23F0}"/>
              </a:ext>
            </a:extLst>
          </p:cNvPr>
          <p:cNvPicPr>
            <a:picLocks noChangeAspect="1"/>
          </p:cNvPicPr>
          <p:nvPr/>
        </p:nvPicPr>
        <p:blipFill>
          <a:blip r:embed="rId2"/>
          <a:stretch>
            <a:fillRect/>
          </a:stretch>
        </p:blipFill>
        <p:spPr>
          <a:xfrm>
            <a:off x="727967" y="2327399"/>
            <a:ext cx="4634085" cy="4121662"/>
          </a:xfrm>
          <a:prstGeom prst="rect">
            <a:avLst/>
          </a:prstGeom>
        </p:spPr>
      </p:pic>
      <p:pic>
        <p:nvPicPr>
          <p:cNvPr id="16" name="Picture 15">
            <a:extLst>
              <a:ext uri="{FF2B5EF4-FFF2-40B4-BE49-F238E27FC236}">
                <a16:creationId xmlns:a16="http://schemas.microsoft.com/office/drawing/2014/main" id="{F8A010A8-A345-4D8E-ABFD-0F9402F31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2052" y="2327399"/>
            <a:ext cx="5495548" cy="4121662"/>
          </a:xfrm>
          <a:prstGeom prst="rect">
            <a:avLst/>
          </a:prstGeom>
        </p:spPr>
      </p:pic>
    </p:spTree>
    <p:extLst>
      <p:ext uri="{BB962C8B-B14F-4D97-AF65-F5344CB8AC3E}">
        <p14:creationId xmlns:p14="http://schemas.microsoft.com/office/powerpoint/2010/main" val="13024943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65F2A78-4C8A-46B5-9B77-2F2830BE87EE}"/>
              </a:ext>
            </a:extLst>
          </p:cNvPr>
          <p:cNvSpPr txBox="1"/>
          <p:nvPr/>
        </p:nvSpPr>
        <p:spPr>
          <a:xfrm>
            <a:off x="9484310" y="158712"/>
            <a:ext cx="2707690" cy="400110"/>
          </a:xfrm>
          <a:prstGeom prst="rect">
            <a:avLst/>
          </a:prstGeom>
          <a:noFill/>
        </p:spPr>
        <p:txBody>
          <a:bodyPr wrap="square" rtlCol="0">
            <a:spAutoFit/>
          </a:bodyPr>
          <a:lstStyle/>
          <a:p>
            <a:r>
              <a:rPr lang="en-GB" sz="2000" dirty="0"/>
              <a:t>Wheel Sensorization</a:t>
            </a:r>
          </a:p>
        </p:txBody>
      </p:sp>
      <p:sp>
        <p:nvSpPr>
          <p:cNvPr id="6" name="CuadroTexto 5">
            <a:extLst>
              <a:ext uri="{FF2B5EF4-FFF2-40B4-BE49-F238E27FC236}">
                <a16:creationId xmlns:a16="http://schemas.microsoft.com/office/drawing/2014/main" id="{D6E5320C-1CCA-428B-BB67-D7F369324B15}"/>
              </a:ext>
            </a:extLst>
          </p:cNvPr>
          <p:cNvSpPr txBox="1"/>
          <p:nvPr/>
        </p:nvSpPr>
        <p:spPr>
          <a:xfrm>
            <a:off x="727968" y="327989"/>
            <a:ext cx="2707686" cy="461665"/>
          </a:xfrm>
          <a:prstGeom prst="rect">
            <a:avLst/>
          </a:prstGeom>
          <a:noFill/>
        </p:spPr>
        <p:txBody>
          <a:bodyPr wrap="square" rtlCol="0">
            <a:spAutoFit/>
          </a:bodyPr>
          <a:lstStyle/>
          <a:p>
            <a:r>
              <a:rPr lang="en-GB" sz="2400" b="1" u="sng">
                <a:latin typeface="Arial" panose="020B0604020202020204" pitchFamily="34" charset="0"/>
                <a:cs typeface="Arial" panose="020B0604020202020204" pitchFamily="34" charset="0"/>
              </a:rPr>
              <a:t>Final Design</a:t>
            </a:r>
            <a:endParaRPr lang="en-GB" b="1" u="sng">
              <a:latin typeface="Arial" panose="020B0604020202020204" pitchFamily="34" charset="0"/>
              <a:cs typeface="Arial" panose="020B0604020202020204" pitchFamily="34" charset="0"/>
            </a:endParaRPr>
          </a:p>
        </p:txBody>
      </p:sp>
      <p:sp>
        <p:nvSpPr>
          <p:cNvPr id="2" name="Marcador de número de diapositiva 1">
            <a:extLst>
              <a:ext uri="{FF2B5EF4-FFF2-40B4-BE49-F238E27FC236}">
                <a16:creationId xmlns:a16="http://schemas.microsoft.com/office/drawing/2014/main" id="{1CCF4318-5300-46AB-A982-7A038DD8B184}"/>
              </a:ext>
            </a:extLst>
          </p:cNvPr>
          <p:cNvSpPr>
            <a:spLocks noGrp="1"/>
          </p:cNvSpPr>
          <p:nvPr>
            <p:ph type="sldNum" sz="quarter" idx="12"/>
          </p:nvPr>
        </p:nvSpPr>
        <p:spPr/>
        <p:txBody>
          <a:bodyPr/>
          <a:lstStyle/>
          <a:p>
            <a:fld id="{CABBF020-E6F8-45C5-8C13-DF034A6AD970}" type="slidenum">
              <a:rPr lang="en-GB" smtClean="0"/>
              <a:t>6</a:t>
            </a:fld>
            <a:endParaRPr lang="en-GB"/>
          </a:p>
        </p:txBody>
      </p:sp>
      <p:cxnSp>
        <p:nvCxnSpPr>
          <p:cNvPr id="10" name="Conector recto 9">
            <a:extLst>
              <a:ext uri="{FF2B5EF4-FFF2-40B4-BE49-F238E27FC236}">
                <a16:creationId xmlns:a16="http://schemas.microsoft.com/office/drawing/2014/main" id="{FD3DEFCA-AF37-4DA0-93D1-FA76AF917961}"/>
              </a:ext>
            </a:extLst>
          </p:cNvPr>
          <p:cNvCxnSpPr/>
          <p:nvPr/>
        </p:nvCxnSpPr>
        <p:spPr>
          <a:xfrm>
            <a:off x="257452" y="0"/>
            <a:ext cx="0" cy="68580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ECEF2D8F-0EEC-412B-A313-0CA24D9DF5C4}"/>
              </a:ext>
            </a:extLst>
          </p:cNvPr>
          <p:cNvCxnSpPr/>
          <p:nvPr/>
        </p:nvCxnSpPr>
        <p:spPr>
          <a:xfrm>
            <a:off x="338830" y="0"/>
            <a:ext cx="0" cy="68580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BF395839-BDBD-4C46-A8B1-F9A94D7EB672}"/>
              </a:ext>
            </a:extLst>
          </p:cNvPr>
          <p:cNvSpPr txBox="1"/>
          <p:nvPr/>
        </p:nvSpPr>
        <p:spPr>
          <a:xfrm>
            <a:off x="9484310" y="467951"/>
            <a:ext cx="2707690" cy="400110"/>
          </a:xfrm>
          <a:prstGeom prst="rect">
            <a:avLst/>
          </a:prstGeom>
          <a:noFill/>
        </p:spPr>
        <p:txBody>
          <a:bodyPr wrap="square" rtlCol="0">
            <a:spAutoFit/>
          </a:bodyPr>
          <a:lstStyle/>
          <a:p>
            <a:r>
              <a:rPr lang="en-GB" sz="2000"/>
              <a:t>DR – Design Release</a:t>
            </a:r>
            <a:endParaRPr lang="en-GB" sz="1100"/>
          </a:p>
        </p:txBody>
      </p:sp>
      <p:sp>
        <p:nvSpPr>
          <p:cNvPr id="8" name="TextBox 7">
            <a:extLst>
              <a:ext uri="{FF2B5EF4-FFF2-40B4-BE49-F238E27FC236}">
                <a16:creationId xmlns:a16="http://schemas.microsoft.com/office/drawing/2014/main" id="{06E53FF5-7314-4232-8034-EEFC5B559D8B}"/>
              </a:ext>
            </a:extLst>
          </p:cNvPr>
          <p:cNvSpPr txBox="1"/>
          <p:nvPr/>
        </p:nvSpPr>
        <p:spPr>
          <a:xfrm>
            <a:off x="727968" y="958362"/>
            <a:ext cx="10517394" cy="923330"/>
          </a:xfrm>
          <a:prstGeom prst="rect">
            <a:avLst/>
          </a:prstGeom>
          <a:noFill/>
        </p:spPr>
        <p:txBody>
          <a:bodyPr wrap="square" rtlCol="0">
            <a:spAutoFit/>
          </a:bodyPr>
          <a:lstStyle/>
          <a:p>
            <a:r>
              <a:rPr lang="en-GB" dirty="0"/>
              <a:t>The PCB uses a PIC microcontroller to count the signals from the reluctor sensor and process all the communications with the integrated IMU and multipurpose analog and digital signals, and manages the CAN communications with the rest of the vehicle.</a:t>
            </a:r>
          </a:p>
        </p:txBody>
      </p:sp>
      <p:pic>
        <p:nvPicPr>
          <p:cNvPr id="7" name="Picture 6">
            <a:extLst>
              <a:ext uri="{FF2B5EF4-FFF2-40B4-BE49-F238E27FC236}">
                <a16:creationId xmlns:a16="http://schemas.microsoft.com/office/drawing/2014/main" id="{E0F39051-9DFA-417E-93CE-DA96E5B9B05A}"/>
              </a:ext>
            </a:extLst>
          </p:cNvPr>
          <p:cNvPicPr>
            <a:picLocks noChangeAspect="1"/>
          </p:cNvPicPr>
          <p:nvPr/>
        </p:nvPicPr>
        <p:blipFill>
          <a:blip r:embed="rId2"/>
          <a:stretch>
            <a:fillRect/>
          </a:stretch>
        </p:blipFill>
        <p:spPr>
          <a:xfrm>
            <a:off x="579404" y="2486464"/>
            <a:ext cx="11612596" cy="3791479"/>
          </a:xfrm>
          <a:prstGeom prst="rect">
            <a:avLst/>
          </a:prstGeom>
        </p:spPr>
      </p:pic>
    </p:spTree>
    <p:extLst>
      <p:ext uri="{BB962C8B-B14F-4D97-AF65-F5344CB8AC3E}">
        <p14:creationId xmlns:p14="http://schemas.microsoft.com/office/powerpoint/2010/main" val="2433840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diagram&#10;&#10;Description automatically generated">
            <a:extLst>
              <a:ext uri="{FF2B5EF4-FFF2-40B4-BE49-F238E27FC236}">
                <a16:creationId xmlns:a16="http://schemas.microsoft.com/office/drawing/2014/main" id="{CC6DFADD-C9E7-4935-BBD8-9E8D2BE3A179}"/>
              </a:ext>
            </a:extLst>
          </p:cNvPr>
          <p:cNvPicPr>
            <a:picLocks noChangeAspect="1"/>
          </p:cNvPicPr>
          <p:nvPr/>
        </p:nvPicPr>
        <p:blipFill>
          <a:blip r:embed="rId2"/>
          <a:stretch>
            <a:fillRect/>
          </a:stretch>
        </p:blipFill>
        <p:spPr>
          <a:xfrm>
            <a:off x="1312877" y="1319229"/>
            <a:ext cx="9566246" cy="4219542"/>
          </a:xfrm>
          <a:prstGeom prst="rect">
            <a:avLst/>
          </a:prstGeom>
        </p:spPr>
      </p:pic>
      <p:sp>
        <p:nvSpPr>
          <p:cNvPr id="5" name="CuadroTexto 4">
            <a:extLst>
              <a:ext uri="{FF2B5EF4-FFF2-40B4-BE49-F238E27FC236}">
                <a16:creationId xmlns:a16="http://schemas.microsoft.com/office/drawing/2014/main" id="{465F2A78-4C8A-46B5-9B77-2F2830BE87EE}"/>
              </a:ext>
            </a:extLst>
          </p:cNvPr>
          <p:cNvSpPr txBox="1"/>
          <p:nvPr/>
        </p:nvSpPr>
        <p:spPr>
          <a:xfrm>
            <a:off x="9484310" y="158712"/>
            <a:ext cx="2707690" cy="400110"/>
          </a:xfrm>
          <a:prstGeom prst="rect">
            <a:avLst/>
          </a:prstGeom>
          <a:noFill/>
        </p:spPr>
        <p:txBody>
          <a:bodyPr wrap="square" rtlCol="0">
            <a:spAutoFit/>
          </a:bodyPr>
          <a:lstStyle/>
          <a:p>
            <a:r>
              <a:rPr lang="en-GB" sz="2000" dirty="0"/>
              <a:t>Wheel Sensorization</a:t>
            </a:r>
          </a:p>
        </p:txBody>
      </p:sp>
      <p:sp>
        <p:nvSpPr>
          <p:cNvPr id="6" name="CuadroTexto 5">
            <a:extLst>
              <a:ext uri="{FF2B5EF4-FFF2-40B4-BE49-F238E27FC236}">
                <a16:creationId xmlns:a16="http://schemas.microsoft.com/office/drawing/2014/main" id="{D6E5320C-1CCA-428B-BB67-D7F369324B15}"/>
              </a:ext>
            </a:extLst>
          </p:cNvPr>
          <p:cNvSpPr txBox="1"/>
          <p:nvPr/>
        </p:nvSpPr>
        <p:spPr>
          <a:xfrm>
            <a:off x="727968" y="327989"/>
            <a:ext cx="2707686" cy="461665"/>
          </a:xfrm>
          <a:prstGeom prst="rect">
            <a:avLst/>
          </a:prstGeom>
          <a:noFill/>
        </p:spPr>
        <p:txBody>
          <a:bodyPr wrap="square" rtlCol="0">
            <a:spAutoFit/>
          </a:bodyPr>
          <a:lstStyle/>
          <a:p>
            <a:r>
              <a:rPr lang="en-GB" sz="2400" b="1" u="sng">
                <a:latin typeface="Arial" panose="020B0604020202020204" pitchFamily="34" charset="0"/>
                <a:cs typeface="Arial" panose="020B0604020202020204" pitchFamily="34" charset="0"/>
              </a:rPr>
              <a:t>Final Design</a:t>
            </a:r>
            <a:endParaRPr lang="en-GB" b="1" u="sng">
              <a:latin typeface="Arial" panose="020B0604020202020204" pitchFamily="34" charset="0"/>
              <a:cs typeface="Arial" panose="020B0604020202020204" pitchFamily="34" charset="0"/>
            </a:endParaRPr>
          </a:p>
        </p:txBody>
      </p:sp>
      <p:sp>
        <p:nvSpPr>
          <p:cNvPr id="2" name="Marcador de número de diapositiva 1">
            <a:extLst>
              <a:ext uri="{FF2B5EF4-FFF2-40B4-BE49-F238E27FC236}">
                <a16:creationId xmlns:a16="http://schemas.microsoft.com/office/drawing/2014/main" id="{1CCF4318-5300-46AB-A982-7A038DD8B184}"/>
              </a:ext>
            </a:extLst>
          </p:cNvPr>
          <p:cNvSpPr>
            <a:spLocks noGrp="1"/>
          </p:cNvSpPr>
          <p:nvPr>
            <p:ph type="sldNum" sz="quarter" idx="12"/>
          </p:nvPr>
        </p:nvSpPr>
        <p:spPr/>
        <p:txBody>
          <a:bodyPr/>
          <a:lstStyle/>
          <a:p>
            <a:fld id="{CABBF020-E6F8-45C5-8C13-DF034A6AD970}" type="slidenum">
              <a:rPr lang="en-GB" smtClean="0"/>
              <a:t>7</a:t>
            </a:fld>
            <a:endParaRPr lang="en-GB"/>
          </a:p>
        </p:txBody>
      </p:sp>
      <p:cxnSp>
        <p:nvCxnSpPr>
          <p:cNvPr id="10" name="Conector recto 9">
            <a:extLst>
              <a:ext uri="{FF2B5EF4-FFF2-40B4-BE49-F238E27FC236}">
                <a16:creationId xmlns:a16="http://schemas.microsoft.com/office/drawing/2014/main" id="{FD3DEFCA-AF37-4DA0-93D1-FA76AF917961}"/>
              </a:ext>
            </a:extLst>
          </p:cNvPr>
          <p:cNvCxnSpPr/>
          <p:nvPr/>
        </p:nvCxnSpPr>
        <p:spPr>
          <a:xfrm>
            <a:off x="257452" y="0"/>
            <a:ext cx="0" cy="68580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ECEF2D8F-0EEC-412B-A313-0CA24D9DF5C4}"/>
              </a:ext>
            </a:extLst>
          </p:cNvPr>
          <p:cNvCxnSpPr/>
          <p:nvPr/>
        </p:nvCxnSpPr>
        <p:spPr>
          <a:xfrm>
            <a:off x="338830" y="0"/>
            <a:ext cx="0" cy="68580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BF395839-BDBD-4C46-A8B1-F9A94D7EB672}"/>
              </a:ext>
            </a:extLst>
          </p:cNvPr>
          <p:cNvSpPr txBox="1"/>
          <p:nvPr/>
        </p:nvSpPr>
        <p:spPr>
          <a:xfrm>
            <a:off x="9484310" y="467951"/>
            <a:ext cx="2707690" cy="400110"/>
          </a:xfrm>
          <a:prstGeom prst="rect">
            <a:avLst/>
          </a:prstGeom>
          <a:noFill/>
        </p:spPr>
        <p:txBody>
          <a:bodyPr wrap="square" rtlCol="0">
            <a:spAutoFit/>
          </a:bodyPr>
          <a:lstStyle/>
          <a:p>
            <a:r>
              <a:rPr lang="en-GB" sz="2000"/>
              <a:t>DR – Design Release</a:t>
            </a:r>
            <a:endParaRPr lang="en-GB" sz="1100"/>
          </a:p>
        </p:txBody>
      </p:sp>
      <p:sp>
        <p:nvSpPr>
          <p:cNvPr id="8" name="TextBox 7">
            <a:extLst>
              <a:ext uri="{FF2B5EF4-FFF2-40B4-BE49-F238E27FC236}">
                <a16:creationId xmlns:a16="http://schemas.microsoft.com/office/drawing/2014/main" id="{06E53FF5-7314-4232-8034-EEFC5B559D8B}"/>
              </a:ext>
            </a:extLst>
          </p:cNvPr>
          <p:cNvSpPr txBox="1"/>
          <p:nvPr/>
        </p:nvSpPr>
        <p:spPr>
          <a:xfrm>
            <a:off x="727968" y="807968"/>
            <a:ext cx="10517394" cy="369332"/>
          </a:xfrm>
          <a:prstGeom prst="rect">
            <a:avLst/>
          </a:prstGeom>
          <a:noFill/>
        </p:spPr>
        <p:txBody>
          <a:bodyPr wrap="square" rtlCol="0">
            <a:spAutoFit/>
          </a:bodyPr>
          <a:lstStyle/>
          <a:p>
            <a:r>
              <a:rPr lang="en-GB" dirty="0"/>
              <a:t>Circuit diagrams:</a:t>
            </a:r>
          </a:p>
        </p:txBody>
      </p:sp>
    </p:spTree>
    <p:extLst>
      <p:ext uri="{BB962C8B-B14F-4D97-AF65-F5344CB8AC3E}">
        <p14:creationId xmlns:p14="http://schemas.microsoft.com/office/powerpoint/2010/main" val="2207797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DB5624-F404-45A8-BFCB-524FB0101E53}"/>
              </a:ext>
            </a:extLst>
          </p:cNvPr>
          <p:cNvPicPr>
            <a:picLocks noChangeAspect="1"/>
          </p:cNvPicPr>
          <p:nvPr/>
        </p:nvPicPr>
        <p:blipFill>
          <a:blip r:embed="rId2"/>
          <a:stretch>
            <a:fillRect/>
          </a:stretch>
        </p:blipFill>
        <p:spPr>
          <a:xfrm>
            <a:off x="621779" y="1195614"/>
            <a:ext cx="11312769" cy="3051413"/>
          </a:xfrm>
          <a:prstGeom prst="rect">
            <a:avLst/>
          </a:prstGeom>
        </p:spPr>
      </p:pic>
      <p:pic>
        <p:nvPicPr>
          <p:cNvPr id="15" name="Picture 14" descr="Diagram, schematic&#10;&#10;Description automatically generated">
            <a:extLst>
              <a:ext uri="{FF2B5EF4-FFF2-40B4-BE49-F238E27FC236}">
                <a16:creationId xmlns:a16="http://schemas.microsoft.com/office/drawing/2014/main" id="{68B8D0D4-B220-4EFD-BCD4-984B7B68AFCA}"/>
              </a:ext>
            </a:extLst>
          </p:cNvPr>
          <p:cNvPicPr>
            <a:picLocks noChangeAspect="1"/>
          </p:cNvPicPr>
          <p:nvPr/>
        </p:nvPicPr>
        <p:blipFill>
          <a:blip r:embed="rId3"/>
          <a:stretch>
            <a:fillRect/>
          </a:stretch>
        </p:blipFill>
        <p:spPr>
          <a:xfrm>
            <a:off x="5585806" y="4348455"/>
            <a:ext cx="2052274" cy="2373020"/>
          </a:xfrm>
          <a:prstGeom prst="rect">
            <a:avLst/>
          </a:prstGeom>
        </p:spPr>
      </p:pic>
      <p:pic>
        <p:nvPicPr>
          <p:cNvPr id="16" name="Picture 15" descr="Diagram&#10;&#10;Description automatically generated">
            <a:extLst>
              <a:ext uri="{FF2B5EF4-FFF2-40B4-BE49-F238E27FC236}">
                <a16:creationId xmlns:a16="http://schemas.microsoft.com/office/drawing/2014/main" id="{1CBB9849-579F-4894-B988-F0AC22AD543C}"/>
              </a:ext>
            </a:extLst>
          </p:cNvPr>
          <p:cNvPicPr>
            <a:picLocks noChangeAspect="1"/>
          </p:cNvPicPr>
          <p:nvPr/>
        </p:nvPicPr>
        <p:blipFill>
          <a:blip r:embed="rId4"/>
          <a:stretch>
            <a:fillRect/>
          </a:stretch>
        </p:blipFill>
        <p:spPr>
          <a:xfrm>
            <a:off x="600499" y="4348455"/>
            <a:ext cx="4865314" cy="2400430"/>
          </a:xfrm>
          <a:prstGeom prst="rect">
            <a:avLst/>
          </a:prstGeom>
        </p:spPr>
      </p:pic>
      <p:pic>
        <p:nvPicPr>
          <p:cNvPr id="17" name="Picture 16" descr="Diagram, schematic&#10;&#10;Description automatically generated">
            <a:extLst>
              <a:ext uri="{FF2B5EF4-FFF2-40B4-BE49-F238E27FC236}">
                <a16:creationId xmlns:a16="http://schemas.microsoft.com/office/drawing/2014/main" id="{B5533313-A9C3-4EE5-9D82-C4B70D185326}"/>
              </a:ext>
            </a:extLst>
          </p:cNvPr>
          <p:cNvPicPr>
            <a:picLocks noChangeAspect="1"/>
          </p:cNvPicPr>
          <p:nvPr/>
        </p:nvPicPr>
        <p:blipFill>
          <a:blip r:embed="rId5"/>
          <a:stretch>
            <a:fillRect/>
          </a:stretch>
        </p:blipFill>
        <p:spPr>
          <a:xfrm>
            <a:off x="7715067" y="4348454"/>
            <a:ext cx="4281505" cy="2373019"/>
          </a:xfrm>
          <a:prstGeom prst="rect">
            <a:avLst/>
          </a:prstGeom>
        </p:spPr>
      </p:pic>
      <p:sp>
        <p:nvSpPr>
          <p:cNvPr id="5" name="CuadroTexto 4">
            <a:extLst>
              <a:ext uri="{FF2B5EF4-FFF2-40B4-BE49-F238E27FC236}">
                <a16:creationId xmlns:a16="http://schemas.microsoft.com/office/drawing/2014/main" id="{465F2A78-4C8A-46B5-9B77-2F2830BE87EE}"/>
              </a:ext>
            </a:extLst>
          </p:cNvPr>
          <p:cNvSpPr txBox="1"/>
          <p:nvPr/>
        </p:nvSpPr>
        <p:spPr>
          <a:xfrm>
            <a:off x="9484310" y="158712"/>
            <a:ext cx="2707690" cy="400110"/>
          </a:xfrm>
          <a:prstGeom prst="rect">
            <a:avLst/>
          </a:prstGeom>
          <a:noFill/>
        </p:spPr>
        <p:txBody>
          <a:bodyPr wrap="square" rtlCol="0">
            <a:spAutoFit/>
          </a:bodyPr>
          <a:lstStyle/>
          <a:p>
            <a:r>
              <a:rPr lang="en-GB" sz="2000" dirty="0"/>
              <a:t>Wheel Sensorization</a:t>
            </a:r>
          </a:p>
        </p:txBody>
      </p:sp>
      <p:sp>
        <p:nvSpPr>
          <p:cNvPr id="6" name="CuadroTexto 5">
            <a:extLst>
              <a:ext uri="{FF2B5EF4-FFF2-40B4-BE49-F238E27FC236}">
                <a16:creationId xmlns:a16="http://schemas.microsoft.com/office/drawing/2014/main" id="{D6E5320C-1CCA-428B-BB67-D7F369324B15}"/>
              </a:ext>
            </a:extLst>
          </p:cNvPr>
          <p:cNvSpPr txBox="1"/>
          <p:nvPr/>
        </p:nvSpPr>
        <p:spPr>
          <a:xfrm>
            <a:off x="727968" y="327989"/>
            <a:ext cx="2707686" cy="461665"/>
          </a:xfrm>
          <a:prstGeom prst="rect">
            <a:avLst/>
          </a:prstGeom>
          <a:noFill/>
        </p:spPr>
        <p:txBody>
          <a:bodyPr wrap="square" rtlCol="0">
            <a:spAutoFit/>
          </a:bodyPr>
          <a:lstStyle/>
          <a:p>
            <a:r>
              <a:rPr lang="en-GB" sz="2400" b="1" u="sng">
                <a:latin typeface="Arial" panose="020B0604020202020204" pitchFamily="34" charset="0"/>
                <a:cs typeface="Arial" panose="020B0604020202020204" pitchFamily="34" charset="0"/>
              </a:rPr>
              <a:t>Final Design</a:t>
            </a:r>
            <a:endParaRPr lang="en-GB" b="1" u="sng">
              <a:latin typeface="Arial" panose="020B0604020202020204" pitchFamily="34" charset="0"/>
              <a:cs typeface="Arial" panose="020B0604020202020204" pitchFamily="34" charset="0"/>
            </a:endParaRPr>
          </a:p>
        </p:txBody>
      </p:sp>
      <p:sp>
        <p:nvSpPr>
          <p:cNvPr id="2" name="Marcador de número de diapositiva 1">
            <a:extLst>
              <a:ext uri="{FF2B5EF4-FFF2-40B4-BE49-F238E27FC236}">
                <a16:creationId xmlns:a16="http://schemas.microsoft.com/office/drawing/2014/main" id="{1CCF4318-5300-46AB-A982-7A038DD8B184}"/>
              </a:ext>
            </a:extLst>
          </p:cNvPr>
          <p:cNvSpPr>
            <a:spLocks noGrp="1"/>
          </p:cNvSpPr>
          <p:nvPr>
            <p:ph type="sldNum" sz="quarter" idx="12"/>
          </p:nvPr>
        </p:nvSpPr>
        <p:spPr/>
        <p:txBody>
          <a:bodyPr/>
          <a:lstStyle/>
          <a:p>
            <a:fld id="{CABBF020-E6F8-45C5-8C13-DF034A6AD970}" type="slidenum">
              <a:rPr lang="en-GB" smtClean="0"/>
              <a:t>8</a:t>
            </a:fld>
            <a:endParaRPr lang="en-GB"/>
          </a:p>
        </p:txBody>
      </p:sp>
      <p:cxnSp>
        <p:nvCxnSpPr>
          <p:cNvPr id="10" name="Conector recto 9">
            <a:extLst>
              <a:ext uri="{FF2B5EF4-FFF2-40B4-BE49-F238E27FC236}">
                <a16:creationId xmlns:a16="http://schemas.microsoft.com/office/drawing/2014/main" id="{FD3DEFCA-AF37-4DA0-93D1-FA76AF917961}"/>
              </a:ext>
            </a:extLst>
          </p:cNvPr>
          <p:cNvCxnSpPr/>
          <p:nvPr/>
        </p:nvCxnSpPr>
        <p:spPr>
          <a:xfrm>
            <a:off x="257452" y="0"/>
            <a:ext cx="0" cy="68580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ECEF2D8F-0EEC-412B-A313-0CA24D9DF5C4}"/>
              </a:ext>
            </a:extLst>
          </p:cNvPr>
          <p:cNvCxnSpPr/>
          <p:nvPr/>
        </p:nvCxnSpPr>
        <p:spPr>
          <a:xfrm>
            <a:off x="338830" y="0"/>
            <a:ext cx="0" cy="68580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BF395839-BDBD-4C46-A8B1-F9A94D7EB672}"/>
              </a:ext>
            </a:extLst>
          </p:cNvPr>
          <p:cNvSpPr txBox="1"/>
          <p:nvPr/>
        </p:nvSpPr>
        <p:spPr>
          <a:xfrm>
            <a:off x="9484310" y="467951"/>
            <a:ext cx="2707690" cy="400110"/>
          </a:xfrm>
          <a:prstGeom prst="rect">
            <a:avLst/>
          </a:prstGeom>
          <a:noFill/>
        </p:spPr>
        <p:txBody>
          <a:bodyPr wrap="square" rtlCol="0">
            <a:spAutoFit/>
          </a:bodyPr>
          <a:lstStyle/>
          <a:p>
            <a:r>
              <a:rPr lang="en-GB" sz="2000"/>
              <a:t>DR – Design Release</a:t>
            </a:r>
            <a:endParaRPr lang="en-GB" sz="1100"/>
          </a:p>
        </p:txBody>
      </p:sp>
      <p:sp>
        <p:nvSpPr>
          <p:cNvPr id="8" name="TextBox 7">
            <a:extLst>
              <a:ext uri="{FF2B5EF4-FFF2-40B4-BE49-F238E27FC236}">
                <a16:creationId xmlns:a16="http://schemas.microsoft.com/office/drawing/2014/main" id="{06E53FF5-7314-4232-8034-EEFC5B559D8B}"/>
              </a:ext>
            </a:extLst>
          </p:cNvPr>
          <p:cNvSpPr txBox="1"/>
          <p:nvPr/>
        </p:nvSpPr>
        <p:spPr>
          <a:xfrm>
            <a:off x="727968" y="807968"/>
            <a:ext cx="10517394" cy="369332"/>
          </a:xfrm>
          <a:prstGeom prst="rect">
            <a:avLst/>
          </a:prstGeom>
          <a:noFill/>
        </p:spPr>
        <p:txBody>
          <a:bodyPr wrap="square" rtlCol="0">
            <a:spAutoFit/>
          </a:bodyPr>
          <a:lstStyle/>
          <a:p>
            <a:r>
              <a:rPr lang="en-GB" dirty="0"/>
              <a:t>Circuit diagrams:</a:t>
            </a:r>
          </a:p>
        </p:txBody>
      </p:sp>
    </p:spTree>
    <p:extLst>
      <p:ext uri="{BB962C8B-B14F-4D97-AF65-F5344CB8AC3E}">
        <p14:creationId xmlns:p14="http://schemas.microsoft.com/office/powerpoint/2010/main" val="1105295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65F2A78-4C8A-46B5-9B77-2F2830BE87EE}"/>
              </a:ext>
            </a:extLst>
          </p:cNvPr>
          <p:cNvSpPr txBox="1"/>
          <p:nvPr/>
        </p:nvSpPr>
        <p:spPr>
          <a:xfrm>
            <a:off x="9484310" y="158712"/>
            <a:ext cx="2707690" cy="400110"/>
          </a:xfrm>
          <a:prstGeom prst="rect">
            <a:avLst/>
          </a:prstGeom>
          <a:noFill/>
        </p:spPr>
        <p:txBody>
          <a:bodyPr wrap="square" rtlCol="0">
            <a:spAutoFit/>
          </a:bodyPr>
          <a:lstStyle/>
          <a:p>
            <a:r>
              <a:rPr lang="en-GB" sz="2000" dirty="0"/>
              <a:t>Wheel Sensorization</a:t>
            </a:r>
          </a:p>
        </p:txBody>
      </p:sp>
      <p:sp>
        <p:nvSpPr>
          <p:cNvPr id="6" name="CuadroTexto 5">
            <a:extLst>
              <a:ext uri="{FF2B5EF4-FFF2-40B4-BE49-F238E27FC236}">
                <a16:creationId xmlns:a16="http://schemas.microsoft.com/office/drawing/2014/main" id="{D6E5320C-1CCA-428B-BB67-D7F369324B15}"/>
              </a:ext>
            </a:extLst>
          </p:cNvPr>
          <p:cNvSpPr txBox="1"/>
          <p:nvPr/>
        </p:nvSpPr>
        <p:spPr>
          <a:xfrm>
            <a:off x="727968" y="327989"/>
            <a:ext cx="2707686" cy="461665"/>
          </a:xfrm>
          <a:prstGeom prst="rect">
            <a:avLst/>
          </a:prstGeom>
          <a:noFill/>
        </p:spPr>
        <p:txBody>
          <a:bodyPr wrap="square" rtlCol="0">
            <a:spAutoFit/>
          </a:bodyPr>
          <a:lstStyle/>
          <a:p>
            <a:r>
              <a:rPr lang="en-GB" sz="2400" b="1" u="sng">
                <a:latin typeface="Arial" panose="020B0604020202020204" pitchFamily="34" charset="0"/>
                <a:cs typeface="Arial" panose="020B0604020202020204" pitchFamily="34" charset="0"/>
              </a:rPr>
              <a:t>Final Design</a:t>
            </a:r>
            <a:endParaRPr lang="en-GB" b="1" u="sng">
              <a:latin typeface="Arial" panose="020B0604020202020204" pitchFamily="34" charset="0"/>
              <a:cs typeface="Arial" panose="020B0604020202020204" pitchFamily="34" charset="0"/>
            </a:endParaRPr>
          </a:p>
        </p:txBody>
      </p:sp>
      <p:sp>
        <p:nvSpPr>
          <p:cNvPr id="2" name="Marcador de número de diapositiva 1">
            <a:extLst>
              <a:ext uri="{FF2B5EF4-FFF2-40B4-BE49-F238E27FC236}">
                <a16:creationId xmlns:a16="http://schemas.microsoft.com/office/drawing/2014/main" id="{1CCF4318-5300-46AB-A982-7A038DD8B184}"/>
              </a:ext>
            </a:extLst>
          </p:cNvPr>
          <p:cNvSpPr>
            <a:spLocks noGrp="1"/>
          </p:cNvSpPr>
          <p:nvPr>
            <p:ph type="sldNum" sz="quarter" idx="12"/>
          </p:nvPr>
        </p:nvSpPr>
        <p:spPr/>
        <p:txBody>
          <a:bodyPr/>
          <a:lstStyle/>
          <a:p>
            <a:fld id="{CABBF020-E6F8-45C5-8C13-DF034A6AD970}" type="slidenum">
              <a:rPr lang="en-GB" smtClean="0"/>
              <a:t>9</a:t>
            </a:fld>
            <a:endParaRPr lang="en-GB"/>
          </a:p>
        </p:txBody>
      </p:sp>
      <p:cxnSp>
        <p:nvCxnSpPr>
          <p:cNvPr id="10" name="Conector recto 9">
            <a:extLst>
              <a:ext uri="{FF2B5EF4-FFF2-40B4-BE49-F238E27FC236}">
                <a16:creationId xmlns:a16="http://schemas.microsoft.com/office/drawing/2014/main" id="{FD3DEFCA-AF37-4DA0-93D1-FA76AF917961}"/>
              </a:ext>
            </a:extLst>
          </p:cNvPr>
          <p:cNvCxnSpPr/>
          <p:nvPr/>
        </p:nvCxnSpPr>
        <p:spPr>
          <a:xfrm>
            <a:off x="257452" y="0"/>
            <a:ext cx="0" cy="6858000"/>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ECEF2D8F-0EEC-412B-A313-0CA24D9DF5C4}"/>
              </a:ext>
            </a:extLst>
          </p:cNvPr>
          <p:cNvCxnSpPr/>
          <p:nvPr/>
        </p:nvCxnSpPr>
        <p:spPr>
          <a:xfrm>
            <a:off x="338830" y="0"/>
            <a:ext cx="0" cy="685800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BF395839-BDBD-4C46-A8B1-F9A94D7EB672}"/>
              </a:ext>
            </a:extLst>
          </p:cNvPr>
          <p:cNvSpPr txBox="1"/>
          <p:nvPr/>
        </p:nvSpPr>
        <p:spPr>
          <a:xfrm>
            <a:off x="9484310" y="467951"/>
            <a:ext cx="2707690" cy="400110"/>
          </a:xfrm>
          <a:prstGeom prst="rect">
            <a:avLst/>
          </a:prstGeom>
          <a:noFill/>
        </p:spPr>
        <p:txBody>
          <a:bodyPr wrap="square" rtlCol="0">
            <a:spAutoFit/>
          </a:bodyPr>
          <a:lstStyle/>
          <a:p>
            <a:r>
              <a:rPr lang="en-GB" sz="2000"/>
              <a:t>DR – Design Release</a:t>
            </a:r>
            <a:endParaRPr lang="en-GB" sz="1100"/>
          </a:p>
        </p:txBody>
      </p:sp>
      <p:sp>
        <p:nvSpPr>
          <p:cNvPr id="8" name="TextBox 7">
            <a:extLst>
              <a:ext uri="{FF2B5EF4-FFF2-40B4-BE49-F238E27FC236}">
                <a16:creationId xmlns:a16="http://schemas.microsoft.com/office/drawing/2014/main" id="{06E53FF5-7314-4232-8034-EEFC5B559D8B}"/>
              </a:ext>
            </a:extLst>
          </p:cNvPr>
          <p:cNvSpPr txBox="1"/>
          <p:nvPr/>
        </p:nvSpPr>
        <p:spPr>
          <a:xfrm>
            <a:off x="727968" y="807968"/>
            <a:ext cx="10517394" cy="369332"/>
          </a:xfrm>
          <a:prstGeom prst="rect">
            <a:avLst/>
          </a:prstGeom>
          <a:noFill/>
        </p:spPr>
        <p:txBody>
          <a:bodyPr wrap="square" rtlCol="0">
            <a:spAutoFit/>
          </a:bodyPr>
          <a:lstStyle/>
          <a:p>
            <a:r>
              <a:rPr lang="en-GB" dirty="0"/>
              <a:t>Circuit diagrams:</a:t>
            </a:r>
          </a:p>
        </p:txBody>
      </p:sp>
      <p:pic>
        <p:nvPicPr>
          <p:cNvPr id="14" name="Picture 13" descr="Diagram, schematic&#10;&#10;Description automatically generated">
            <a:extLst>
              <a:ext uri="{FF2B5EF4-FFF2-40B4-BE49-F238E27FC236}">
                <a16:creationId xmlns:a16="http://schemas.microsoft.com/office/drawing/2014/main" id="{EF057175-D63E-4557-A547-8A2757969991}"/>
              </a:ext>
            </a:extLst>
          </p:cNvPr>
          <p:cNvPicPr>
            <a:picLocks noChangeAspect="1"/>
          </p:cNvPicPr>
          <p:nvPr/>
        </p:nvPicPr>
        <p:blipFill>
          <a:blip r:embed="rId2"/>
          <a:stretch>
            <a:fillRect/>
          </a:stretch>
        </p:blipFill>
        <p:spPr>
          <a:xfrm>
            <a:off x="1018084" y="1308519"/>
            <a:ext cx="10625449" cy="4429353"/>
          </a:xfrm>
          <a:prstGeom prst="rect">
            <a:avLst/>
          </a:prstGeom>
        </p:spPr>
      </p:pic>
    </p:spTree>
    <p:extLst>
      <p:ext uri="{BB962C8B-B14F-4D97-AF65-F5344CB8AC3E}">
        <p14:creationId xmlns:p14="http://schemas.microsoft.com/office/powerpoint/2010/main" val="256788961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12436</TotalTime>
  <Words>1369</Words>
  <Application>Microsoft Office PowerPoint</Application>
  <PresentationFormat>Widescreen</PresentationFormat>
  <Paragraphs>234</Paragraphs>
  <Slides>23</Slides>
  <Notes>0</Notes>
  <HiddenSlides>1</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Calibri Light</vt:lpstr>
      <vt:lpstr>Wingdings</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Nicolas Cerrolaza</dc:creator>
  <cp:lastModifiedBy>Ruben Jimenez Mejias</cp:lastModifiedBy>
  <cp:revision>133</cp:revision>
  <dcterms:created xsi:type="dcterms:W3CDTF">2018-09-08T19:23:14Z</dcterms:created>
  <dcterms:modified xsi:type="dcterms:W3CDTF">2022-05-25T12:32:03Z</dcterms:modified>
</cp:coreProperties>
</file>